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4" r:id="rId2"/>
    <p:sldId id="311" r:id="rId3"/>
    <p:sldId id="307" r:id="rId4"/>
    <p:sldId id="297" r:id="rId5"/>
    <p:sldId id="286" r:id="rId6"/>
    <p:sldId id="312" r:id="rId7"/>
    <p:sldId id="300" r:id="rId8"/>
    <p:sldId id="301" r:id="rId9"/>
    <p:sldId id="298" r:id="rId10"/>
    <p:sldId id="305" r:id="rId11"/>
    <p:sldId id="290" r:id="rId12"/>
    <p:sldId id="313" r:id="rId13"/>
    <p:sldId id="314" r:id="rId14"/>
    <p:sldId id="309" r:id="rId15"/>
    <p:sldId id="302" r:id="rId16"/>
    <p:sldId id="315" r:id="rId17"/>
  </p:sldIdLst>
  <p:sldSz cx="9144000" cy="6858000" type="screen4x3"/>
  <p:notesSz cx="6797675" cy="9926638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FF33"/>
    <a:srgbClr val="00FFCC"/>
    <a:srgbClr val="FFFF00"/>
    <a:srgbClr val="FFFFFF"/>
    <a:srgbClr val="FF7C80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11" autoAdjust="0"/>
  </p:normalViewPr>
  <p:slideViewPr>
    <p:cSldViewPr>
      <p:cViewPr>
        <p:scale>
          <a:sx n="80" d="100"/>
          <a:sy n="80" d="100"/>
        </p:scale>
        <p:origin x="-312" y="-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683" y="67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71C81BE2-4C56-4A46-AD81-D153D6E7D613}" type="datetimeFigureOut">
              <a:rPr lang="en-GB" smtClean="0"/>
              <a:pPr/>
              <a:t>22/06/2018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EDE05915-A175-429C-B5E2-3B00F8F019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64002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915-A175-429C-B5E2-3B00F8F0194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05641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4538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0485" y="4531271"/>
            <a:ext cx="6336703" cy="5184576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915-A175-429C-B5E2-3B00F8F01941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93707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9213" y="1146175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915-A175-429C-B5E2-3B00F8F01941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06958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1D36E5B-A233-4A02-A413-D01B79A850EB}" type="slidenum">
              <a:rPr lang="en-GB" altLang="en-US" smtClean="0">
                <a:latin typeface="Times" pitchFamily="18" charset="0"/>
              </a:rPr>
              <a:pPr/>
              <a:t>3</a:t>
            </a:fld>
            <a:endParaRPr lang="en-GB" altLang="en-US" smtClean="0">
              <a:latin typeface="Times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03750"/>
            <a:ext cx="5438775" cy="51847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z="1100" dirty="0" smtClean="0">
              <a:latin typeface="Arial" charset="0"/>
              <a:cs typeface="Arial" charset="0"/>
            </a:endParaRPr>
          </a:p>
          <a:p>
            <a:r>
              <a:rPr lang="en-GB" altLang="en-US" sz="1100" dirty="0" smtClean="0">
                <a:latin typeface="Arial" charset="0"/>
                <a:cs typeface="Arial" charset="0"/>
              </a:rPr>
              <a:t>ed. </a:t>
            </a:r>
            <a:endParaRPr lang="en-GB" altLang="en-US" sz="1100" dirty="0" smtClean="0"/>
          </a:p>
        </p:txBody>
      </p:sp>
    </p:spTree>
    <p:extLst>
      <p:ext uri="{BB962C8B-B14F-4D97-AF65-F5344CB8AC3E}">
        <p14:creationId xmlns="" xmlns:p14="http://schemas.microsoft.com/office/powerpoint/2010/main" val="2842258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915-A175-429C-B5E2-3B00F8F0194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87143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744538"/>
            <a:ext cx="3990975" cy="2994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2493" y="3955207"/>
            <a:ext cx="6264695" cy="5688632"/>
          </a:xfrm>
        </p:spPr>
        <p:txBody>
          <a:bodyPr>
            <a:normAutofit/>
          </a:bodyPr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915-A175-429C-B5E2-3B00F8F0194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03833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915-A175-429C-B5E2-3B00F8F0194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81381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915-A175-429C-B5E2-3B00F8F0194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37360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915-A175-429C-B5E2-3B00F8F0194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97947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915-A175-429C-B5E2-3B00F8F0194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3599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93850" y="744538"/>
            <a:ext cx="3609975" cy="2706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0485" y="3595167"/>
            <a:ext cx="6336703" cy="6120680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915-A175-429C-B5E2-3B00F8F0194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9377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BC22-5A9A-42DE-8045-8D0D62182710}" type="datetimeFigureOut">
              <a:rPr lang="en-GB" smtClean="0"/>
              <a:pPr/>
              <a:t>22/06/2018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D21E-7BC4-41D8-A167-D80E1347BC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BC22-5A9A-42DE-8045-8D0D62182710}" type="datetimeFigureOut">
              <a:rPr lang="en-GB" smtClean="0"/>
              <a:pPr/>
              <a:t>22/06/2018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D21E-7BC4-41D8-A167-D80E1347BC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BC22-5A9A-42DE-8045-8D0D62182710}" type="datetimeFigureOut">
              <a:rPr lang="en-GB" smtClean="0"/>
              <a:pPr/>
              <a:t>22/06/2018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D21E-7BC4-41D8-A167-D80E1347BC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BC22-5A9A-42DE-8045-8D0D62182710}" type="datetimeFigureOut">
              <a:rPr lang="en-GB" smtClean="0"/>
              <a:pPr/>
              <a:t>22/06/2018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D21E-7BC4-41D8-A167-D80E1347BC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BC22-5A9A-42DE-8045-8D0D62182710}" type="datetimeFigureOut">
              <a:rPr lang="en-GB" smtClean="0"/>
              <a:pPr/>
              <a:t>22/06/2018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D21E-7BC4-41D8-A167-D80E1347BC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BC22-5A9A-42DE-8045-8D0D62182710}" type="datetimeFigureOut">
              <a:rPr lang="en-GB" smtClean="0"/>
              <a:pPr/>
              <a:t>22/06/2018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D21E-7BC4-41D8-A167-D80E1347BC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BC22-5A9A-42DE-8045-8D0D62182710}" type="datetimeFigureOut">
              <a:rPr lang="en-GB" smtClean="0"/>
              <a:pPr/>
              <a:t>22/06/2018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D21E-7BC4-41D8-A167-D80E1347BC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BC22-5A9A-42DE-8045-8D0D62182710}" type="datetimeFigureOut">
              <a:rPr lang="en-GB" smtClean="0"/>
              <a:pPr/>
              <a:t>22/06/2018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D21E-7BC4-41D8-A167-D80E1347BC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BC22-5A9A-42DE-8045-8D0D62182710}" type="datetimeFigureOut">
              <a:rPr lang="en-GB" smtClean="0"/>
              <a:pPr/>
              <a:t>22/06/2018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D21E-7BC4-41D8-A167-D80E1347BC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BC22-5A9A-42DE-8045-8D0D62182710}" type="datetimeFigureOut">
              <a:rPr lang="en-GB" smtClean="0"/>
              <a:pPr/>
              <a:t>22/06/2018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D21E-7BC4-41D8-A167-D80E1347BC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BC22-5A9A-42DE-8045-8D0D62182710}" type="datetimeFigureOut">
              <a:rPr lang="en-GB" smtClean="0"/>
              <a:pPr/>
              <a:t>22/06/2018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D21E-7BC4-41D8-A167-D80E1347BC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BC22-5A9A-42DE-8045-8D0D62182710}" type="datetimeFigureOut">
              <a:rPr lang="en-GB" smtClean="0"/>
              <a:pPr/>
              <a:t>22/06/2018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D21E-7BC4-41D8-A167-D80E1347BC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4BC22-5A9A-42DE-8045-8D0D62182710}" type="datetimeFigureOut">
              <a:rPr lang="en-GB" smtClean="0"/>
              <a:pPr/>
              <a:t>22/06/2018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D21E-7BC4-41D8-A167-D80E1347BC0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deborah.stewart@nhs.net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hyperlink" Target="http://www.highland-adp.org.uk/" TargetMode="Externa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7.xml"/><Relationship Id="rId7" Type="http://schemas.openxmlformats.org/officeDocument/2006/relationships/image" Target="../media/image27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jpeg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9.jpe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jpeg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34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jpeg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9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jpeg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" y="16288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hlinkClick r:id="rId3"/>
            </a:endParaRPr>
          </a:p>
          <a:p>
            <a:pPr marL="0" indent="0">
              <a:buNone/>
            </a:pPr>
            <a:endParaRPr lang="en-GB" dirty="0">
              <a:hlinkClick r:id="rId3"/>
            </a:endParaRPr>
          </a:p>
          <a:p>
            <a:pPr marL="0" indent="0" algn="ctr">
              <a:buNone/>
            </a:pP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0" indent="0" algn="ctr">
              <a:buNone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Debbie Stewart</a:t>
            </a:r>
          </a:p>
          <a:p>
            <a:pPr marL="0" indent="0" algn="ctr">
              <a:buNone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Co-ordinator </a:t>
            </a:r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marL="0" indent="0" algn="ctr">
              <a:buNone/>
            </a:pPr>
            <a:endParaRPr lang="en-GB" sz="2400" b="1" u="sng" dirty="0" smtClean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marL="0" indent="0" algn="ctr">
              <a:buNone/>
            </a:pPr>
            <a:r>
              <a:rPr lang="en-GB" sz="240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www.highland-adp.org.uk</a:t>
            </a:r>
            <a:endParaRPr lang="en-GB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deborah.stewart@nhs.net</a:t>
            </a:r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B:\Logos &amp; Pics\Logos\2017\HADP 2017 logo (colour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88640"/>
            <a:ext cx="309634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psos_por_strap_288_rg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2348880"/>
            <a:ext cx="1439862" cy="202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6165" y="628414"/>
            <a:ext cx="1800101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2 col nhs 33m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55767" y="401935"/>
            <a:ext cx="15128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Crown Office Logo_resize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2780928"/>
            <a:ext cx="1260350" cy="16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1" name="Picture 1" descr="S:\Eve\Health Improvement Specialist\Images\Logos for Tobacco Strategy\HTSI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5301208"/>
            <a:ext cx="2292871" cy="737236"/>
          </a:xfrm>
          <a:prstGeom prst="rect">
            <a:avLst/>
          </a:prstGeom>
          <a:noFill/>
        </p:spPr>
      </p:pic>
      <p:pic>
        <p:nvPicPr>
          <p:cNvPr id="35842" name="Picture 2" descr="S:\Eve\Health Improvement Specialist\Images\Logos for Tobacco Strategy\SP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5013176"/>
            <a:ext cx="1486319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9750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98302"/>
            <a:ext cx="8229600" cy="468176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Protective Factors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group</a:t>
            </a:r>
          </a:p>
          <a:p>
            <a:r>
              <a:rPr lang="en-GB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 that don’t use</a:t>
            </a:r>
          </a:p>
          <a:p>
            <a:r>
              <a:rPr lang="en-GB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involved in risky behaviours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</a:p>
          <a:p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Parental support and monitoring</a:t>
            </a:r>
          </a:p>
          <a:p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odel 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sensible </a:t>
            </a:r>
            <a:r>
              <a:rPr lang="en-GB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</a:p>
          <a:p>
            <a:r>
              <a:rPr lang="en-GB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rules / boundaries</a:t>
            </a:r>
          </a:p>
          <a:p>
            <a:pPr marL="0" indent="0">
              <a:buNone/>
            </a:pPr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Capital</a:t>
            </a: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Positive/recreational activities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nclusive school</a:t>
            </a: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Positive relationships</a:t>
            </a: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Reduced access / acceptance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substances</a:t>
            </a: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Network of support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628800"/>
            <a:ext cx="189587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ADP logo com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776" y="0"/>
            <a:ext cx="14763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0693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Icelandic Model</a:t>
            </a:r>
            <a:endParaRPr lang="en-GB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</a:t>
            </a:r>
            <a:r>
              <a:rPr lang="en-GB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</a:p>
          <a:p>
            <a:r>
              <a:rPr lang="en-GB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Parental ‘pledge</a:t>
            </a:r>
            <a:r>
              <a:rPr lang="en-GB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  <a:p>
            <a:r>
              <a:rPr lang="en-GB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Keeping </a:t>
            </a:r>
            <a:r>
              <a:rPr lang="en-GB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people occupied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Evidence- informed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support</a:t>
            </a:r>
            <a:endParaRPr lang="en-GB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44824"/>
            <a:ext cx="302433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ADP logo com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776" y="0"/>
            <a:ext cx="14763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778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013576" cy="504056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View</a:t>
            </a:r>
            <a:br>
              <a:rPr lang="en-GB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the Icelandic model be adapted and work in Highland?</a:t>
            </a:r>
            <a:r>
              <a:rPr lang="en-GB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2132856"/>
            <a:ext cx="4114800" cy="3993307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Yes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No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Split </a:t>
            </a:r>
            <a:endParaRPr lang="en-GB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3074" name="Chart" r:id="rId5" imgW="4571935" imgH="5143422" progId="MSGraph.Chart.8">
              <p:embed followColorScheme="full"/>
            </p:oleObj>
          </a:graphicData>
        </a:graphic>
      </p:graphicFrame>
      <p:pic>
        <p:nvPicPr>
          <p:cNvPr id="5" name="Picture 4" descr="HADP logo com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763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2448272" cy="167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08920"/>
            <a:ext cx="2448272" cy="189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260648"/>
            <a:ext cx="7740352" cy="1008112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GB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View </a:t>
            </a:r>
            <a:br>
              <a:rPr lang="en-GB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safety testing at festivals would reduce harm and save lives?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2204864"/>
            <a:ext cx="4114800" cy="3921299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Yes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No 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Split</a:t>
            </a:r>
            <a:endParaRPr lang="en-GB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4098" name="Chart" r:id="rId5" imgW="4571935" imgH="5143422" progId="MSGraph.Chart.8">
              <p:embed followColorScheme="full"/>
            </p:oleObj>
          </a:graphicData>
        </a:graphic>
      </p:graphicFrame>
      <p:pic>
        <p:nvPicPr>
          <p:cNvPr id="5" name="Picture 4" descr="HADP logo com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776" y="0"/>
            <a:ext cx="14763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dstew04\Pictures\Drug testingtesti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1128"/>
            <a:ext cx="2592288" cy="1465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Safety Testing at Festivals</a:t>
            </a:r>
            <a:endParaRPr lang="en-GB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001419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asked:</a:t>
            </a:r>
          </a:p>
          <a:p>
            <a:pPr lvl="0"/>
            <a:r>
              <a:rPr lang="en-GB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Festival </a:t>
            </a:r>
            <a: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goers would </a:t>
            </a:r>
            <a:r>
              <a:rPr lang="en-GB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supportive </a:t>
            </a:r>
          </a:p>
          <a:p>
            <a:pPr lvl="0"/>
            <a:r>
              <a:rPr lang="en-GB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</a:t>
            </a:r>
            <a: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festival goers would use </a:t>
            </a:r>
            <a:r>
              <a:rPr lang="en-GB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  <a:p>
            <a:pPr marL="0" lv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opportunities to:</a:t>
            </a:r>
          </a:p>
          <a:p>
            <a:pPr lvl="0"/>
            <a:r>
              <a:rPr lang="en-GB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Intervene early</a:t>
            </a:r>
          </a:p>
          <a:p>
            <a:pPr lvl="0"/>
            <a:r>
              <a:rPr lang="en-GB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 onsite </a:t>
            </a:r>
            <a: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</a:t>
            </a:r>
            <a:r>
              <a:rPr lang="en-GB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  <a:p>
            <a:pPr lvl="0"/>
            <a:r>
              <a:rPr lang="en-GB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 welfare and medical support</a:t>
            </a:r>
          </a:p>
          <a:p>
            <a:pPr lvl="0"/>
            <a:r>
              <a:rPr lang="en-GB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hospitalisations</a:t>
            </a:r>
          </a:p>
          <a:p>
            <a:pPr lvl="0"/>
            <a:r>
              <a:rPr lang="en-GB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 drug using behaviours </a:t>
            </a:r>
          </a:p>
          <a:p>
            <a:pPr lvl="0"/>
            <a:r>
              <a:rPr lang="en-GB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 awareness of adulterated substances</a:t>
            </a:r>
          </a:p>
          <a:p>
            <a:pPr lvl="0"/>
            <a:r>
              <a:rPr lang="en-GB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 harm reduction advice / brief interventions</a:t>
            </a:r>
          </a:p>
          <a:p>
            <a:pPr lvl="0"/>
            <a:r>
              <a:rPr lang="en-GB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informed choices</a:t>
            </a:r>
          </a:p>
          <a:p>
            <a:pPr lvl="0"/>
            <a:r>
              <a:rPr lang="en-GB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Tailor public health and safety messages </a:t>
            </a:r>
          </a:p>
          <a:p>
            <a: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Dispose of drugs</a:t>
            </a:r>
          </a:p>
          <a:p>
            <a:pPr marL="0" lvl="0" indent="0">
              <a:buNone/>
            </a:pPr>
            <a:endParaRPr lang="en-GB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Loop recommend drug </a:t>
            </a:r>
            <a:r>
              <a:rPr lang="en-GB" sz="2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testing facilities </a:t>
            </a:r>
            <a:r>
              <a:rPr lang="en-GB" sz="2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GB" sz="2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UK festivals </a:t>
            </a:r>
            <a:r>
              <a:rPr lang="en-GB" sz="2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adhere to international </a:t>
            </a:r>
            <a:r>
              <a:rPr lang="en-GB" sz="2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protocols and good practice guidance </a:t>
            </a:r>
            <a:r>
              <a:rPr lang="en-GB" sz="2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inform best practice </a:t>
            </a:r>
            <a:endParaRPr lang="en-GB" sz="22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aseline="-25000" dirty="0">
              <a:solidFill>
                <a:srgbClr val="00B050"/>
              </a:solidFill>
            </a:endParaRPr>
          </a:p>
        </p:txBody>
      </p:sp>
      <p:pic>
        <p:nvPicPr>
          <p:cNvPr id="3075" name="Picture 3" descr="C:\Users\dstew04\Pictures\Drug testing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16" y="1458516"/>
            <a:ext cx="1593184" cy="11783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stew04\Pictures\Drug testing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16" y="2780928"/>
            <a:ext cx="1619672" cy="1224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stew04\Pictures\Drug testing 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16" y="4149080"/>
            <a:ext cx="1606774" cy="1295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ADP logo com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776" y="0"/>
            <a:ext cx="14763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659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 Forward</a:t>
            </a:r>
            <a:endParaRPr lang="en-GB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76167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Toolkit - Use and help build </a:t>
            </a:r>
            <a:endParaRPr lang="en-GB" sz="2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 award </a:t>
            </a:r>
          </a:p>
          <a:p>
            <a:r>
              <a:rPr lang="en-GB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Coordinated / integrated approach</a:t>
            </a:r>
          </a:p>
          <a:p>
            <a:r>
              <a:rPr lang="en-GB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working</a:t>
            </a:r>
          </a:p>
          <a:p>
            <a:r>
              <a:rPr lang="en-GB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Evidence-informed (Mentor resources)</a:t>
            </a:r>
          </a:p>
          <a:p>
            <a:r>
              <a:rPr lang="en-GB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 protective factors</a:t>
            </a:r>
          </a:p>
          <a:p>
            <a:r>
              <a:rPr lang="en-GB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Parental/community involvement</a:t>
            </a:r>
          </a:p>
          <a:p>
            <a:r>
              <a:rPr lang="en-GB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activities</a:t>
            </a:r>
          </a:p>
          <a:p>
            <a:r>
              <a:rPr lang="en-GB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/ high risk approaches</a:t>
            </a:r>
          </a:p>
          <a:p>
            <a:r>
              <a:rPr lang="en-GB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Progressive / innovative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759" y="1844824"/>
            <a:ext cx="1941083" cy="135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708" y="3429000"/>
            <a:ext cx="196013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759" y="5013176"/>
            <a:ext cx="1941083" cy="160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ADP logo com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776" y="0"/>
            <a:ext cx="14763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9536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79512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View</a:t>
            </a:r>
            <a:br>
              <a:rPr lang="en-GB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plan to use the Substance Awareness Toolkit?</a:t>
            </a:r>
            <a:r>
              <a:rPr lang="en-GB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2060848"/>
            <a:ext cx="4114800" cy="4065315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Yes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No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Split </a:t>
            </a:r>
            <a:endParaRPr lang="en-GB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5122" name="Chart" r:id="rId5" imgW="4571935" imgH="5143422" progId="MSGraph.Chart.8">
              <p:embed followColorScheme="full"/>
            </p:oleObj>
          </a:graphicData>
        </a:graphic>
      </p:graphicFrame>
      <p:pic>
        <p:nvPicPr>
          <p:cNvPr id="5" name="Picture 4" descr="HADP logo com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776" y="0"/>
            <a:ext cx="14763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S:\Eve\Health Improvement Specialist\Images\HSAT Logo (colour) with web addres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1844824"/>
            <a:ext cx="3142717" cy="3212976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 heard of the HADP?</a:t>
            </a:r>
            <a:br>
              <a:rPr lang="en-GB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Yes 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No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Split </a:t>
            </a:r>
            <a:endParaRPr lang="en-GB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1026" name="Chart" r:id="rId5" imgW="4571935" imgH="5143422" progId="MSGraph.Chart.8">
              <p:embed followColorScheme="full"/>
            </p:oleObj>
          </a:graphicData>
        </a:graphic>
      </p:graphicFrame>
      <p:pic>
        <p:nvPicPr>
          <p:cNvPr id="5" name="Picture 4" descr="HADP logo com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8760"/>
            <a:ext cx="2196455" cy="213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08275"/>
            <a:ext cx="856932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6767513" cy="720725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alt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Working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385888"/>
            <a:ext cx="9036050" cy="54721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b="1" i="1" dirty="0" smtClean="0">
                <a:solidFill>
                  <a:srgbClr val="6600FF"/>
                </a:solidFill>
              </a:rPr>
              <a:t>Prevention</a:t>
            </a:r>
            <a:r>
              <a:rPr lang="en-GB" altLang="en-US" dirty="0" smtClean="0">
                <a:solidFill>
                  <a:srgbClr val="6600FF"/>
                </a:solidFill>
              </a:rPr>
              <a:t> 					        </a:t>
            </a:r>
            <a:r>
              <a:rPr lang="en-GB" altLang="en-US" b="1" i="1" dirty="0" smtClean="0">
                <a:solidFill>
                  <a:srgbClr val="6600FF"/>
                </a:solidFill>
              </a:rPr>
              <a:t>Recovery </a:t>
            </a:r>
          </a:p>
        </p:txBody>
      </p:sp>
      <p:sp>
        <p:nvSpPr>
          <p:cNvPr id="3077" name="Line 9"/>
          <p:cNvSpPr>
            <a:spLocks noChangeShapeType="1"/>
          </p:cNvSpPr>
          <p:nvPr/>
        </p:nvSpPr>
        <p:spPr bwMode="auto">
          <a:xfrm>
            <a:off x="2339975" y="1557338"/>
            <a:ext cx="4679950" cy="0"/>
          </a:xfrm>
          <a:prstGeom prst="line">
            <a:avLst/>
          </a:prstGeom>
          <a:noFill/>
          <a:ln w="9525">
            <a:solidFill>
              <a:srgbClr val="66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179388" y="2997200"/>
            <a:ext cx="35290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chemeClr val="bg1"/>
                </a:solidFill>
              </a:rPr>
              <a:t>Whole population approaches</a:t>
            </a:r>
          </a:p>
          <a:p>
            <a:pPr eaLnBrk="1" hangingPunct="1"/>
            <a:endParaRPr lang="en-GB" altLang="en-US" i="1">
              <a:solidFill>
                <a:srgbClr val="6600FF"/>
              </a:solidFill>
            </a:endParaRPr>
          </a:p>
        </p:txBody>
      </p:sp>
      <p:sp>
        <p:nvSpPr>
          <p:cNvPr id="3079" name="Text Box 11"/>
          <p:cNvSpPr txBox="1">
            <a:spLocks noChangeArrowheads="1"/>
          </p:cNvSpPr>
          <p:nvPr/>
        </p:nvSpPr>
        <p:spPr bwMode="auto">
          <a:xfrm>
            <a:off x="4284663" y="4941888"/>
            <a:ext cx="20875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chemeClr val="bg1"/>
                </a:solidFill>
              </a:rPr>
              <a:t>Harm reduction</a:t>
            </a:r>
          </a:p>
          <a:p>
            <a:pPr eaLnBrk="1" hangingPunct="1">
              <a:buFontTx/>
              <a:buChar char="-"/>
            </a:pPr>
            <a:endParaRPr lang="en-GB" altLang="en-US">
              <a:solidFill>
                <a:srgbClr val="6600FF"/>
              </a:solidFill>
            </a:endParaRPr>
          </a:p>
        </p:txBody>
      </p:sp>
      <p:sp>
        <p:nvSpPr>
          <p:cNvPr id="3080" name="Text Box 12"/>
          <p:cNvSpPr txBox="1">
            <a:spLocks noChangeArrowheads="1"/>
          </p:cNvSpPr>
          <p:nvPr/>
        </p:nvSpPr>
        <p:spPr bwMode="auto">
          <a:xfrm>
            <a:off x="179388" y="5516563"/>
            <a:ext cx="360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1" dirty="0">
                <a:solidFill>
                  <a:srgbClr val="00B0F0"/>
                </a:solidFill>
              </a:rPr>
              <a:t>Education &amp; </a:t>
            </a:r>
            <a:r>
              <a:rPr lang="en-GB" altLang="en-US" b="1" dirty="0" smtClean="0">
                <a:solidFill>
                  <a:srgbClr val="00B0F0"/>
                </a:solidFill>
              </a:rPr>
              <a:t>Prevention</a:t>
            </a:r>
            <a:endParaRPr lang="en-GB" altLang="en-US" b="1" dirty="0">
              <a:solidFill>
                <a:srgbClr val="00B0F0"/>
              </a:solidFill>
            </a:endParaRPr>
          </a:p>
        </p:txBody>
      </p:sp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0" y="3644900"/>
            <a:ext cx="2987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      </a:t>
            </a:r>
            <a:r>
              <a:rPr lang="en-GB" altLang="en-US" b="1">
                <a:solidFill>
                  <a:srgbClr val="FFFF00"/>
                </a:solidFill>
              </a:rPr>
              <a:t>Early years support</a:t>
            </a:r>
            <a:r>
              <a:rPr lang="en-GB" altLang="en-US" sz="1600" b="1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082" name="Text Box 14"/>
          <p:cNvSpPr txBox="1">
            <a:spLocks noChangeArrowheads="1"/>
          </p:cNvSpPr>
          <p:nvPr/>
        </p:nvSpPr>
        <p:spPr bwMode="auto">
          <a:xfrm>
            <a:off x="1493837" y="4364038"/>
            <a:ext cx="287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FFFF00"/>
                </a:solidFill>
              </a:rPr>
              <a:t>Positive activities</a:t>
            </a:r>
            <a:endParaRPr lang="en-GB" altLang="en-US" b="1" dirty="0">
              <a:solidFill>
                <a:srgbClr val="FFFF00"/>
              </a:solidFill>
            </a:endParaRPr>
          </a:p>
        </p:txBody>
      </p:sp>
      <p:sp>
        <p:nvSpPr>
          <p:cNvPr id="3083" name="Text Box 15"/>
          <p:cNvSpPr txBox="1">
            <a:spLocks noChangeArrowheads="1"/>
          </p:cNvSpPr>
          <p:nvPr/>
        </p:nvSpPr>
        <p:spPr bwMode="auto">
          <a:xfrm>
            <a:off x="2124075" y="5084763"/>
            <a:ext cx="2195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Social marketing</a:t>
            </a:r>
          </a:p>
        </p:txBody>
      </p:sp>
      <p:sp>
        <p:nvSpPr>
          <p:cNvPr id="3084" name="Text Box 16"/>
          <p:cNvSpPr txBox="1">
            <a:spLocks noChangeArrowheads="1"/>
          </p:cNvSpPr>
          <p:nvPr/>
        </p:nvSpPr>
        <p:spPr bwMode="auto">
          <a:xfrm>
            <a:off x="3348038" y="6021388"/>
            <a:ext cx="2016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1" dirty="0">
                <a:solidFill>
                  <a:srgbClr val="CC3300"/>
                </a:solidFill>
              </a:rPr>
              <a:t>Criminal </a:t>
            </a:r>
            <a:r>
              <a:rPr lang="en-GB" altLang="en-US" b="1" dirty="0" smtClean="0">
                <a:solidFill>
                  <a:srgbClr val="CC3300"/>
                </a:solidFill>
              </a:rPr>
              <a:t>Justice</a:t>
            </a:r>
            <a:endParaRPr lang="en-GB" altLang="en-US" b="1" dirty="0">
              <a:solidFill>
                <a:srgbClr val="CC3300"/>
              </a:solidFill>
            </a:endParaRPr>
          </a:p>
          <a:p>
            <a:pPr eaLnBrk="1" hangingPunct="1"/>
            <a:endParaRPr lang="en-GB" altLang="en-US" i="1" dirty="0">
              <a:solidFill>
                <a:srgbClr val="CC3300"/>
              </a:solidFill>
            </a:endParaRPr>
          </a:p>
        </p:txBody>
      </p:sp>
      <p:sp>
        <p:nvSpPr>
          <p:cNvPr id="3085" name="Text Box 17"/>
          <p:cNvSpPr txBox="1">
            <a:spLocks noChangeArrowheads="1"/>
          </p:cNvSpPr>
          <p:nvPr/>
        </p:nvSpPr>
        <p:spPr bwMode="auto">
          <a:xfrm>
            <a:off x="5148263" y="1989138"/>
            <a:ext cx="2087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400" b="1" i="1" dirty="0">
                <a:solidFill>
                  <a:srgbClr val="00B050"/>
                </a:solidFill>
              </a:rPr>
              <a:t>Treatment </a:t>
            </a:r>
          </a:p>
        </p:txBody>
      </p:sp>
      <p:sp>
        <p:nvSpPr>
          <p:cNvPr id="3086" name="Text Box 18"/>
          <p:cNvSpPr txBox="1">
            <a:spLocks noChangeArrowheads="1"/>
          </p:cNvSpPr>
          <p:nvPr/>
        </p:nvSpPr>
        <p:spPr bwMode="auto">
          <a:xfrm>
            <a:off x="4067175" y="2997200"/>
            <a:ext cx="2519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1" dirty="0">
                <a:solidFill>
                  <a:srgbClr val="FFFF00"/>
                </a:solidFill>
              </a:rPr>
              <a:t>Children affected by parental misuse</a:t>
            </a:r>
          </a:p>
        </p:txBody>
      </p:sp>
      <p:sp>
        <p:nvSpPr>
          <p:cNvPr id="3087" name="Text Box 19"/>
          <p:cNvSpPr txBox="1">
            <a:spLocks noChangeArrowheads="1"/>
          </p:cNvSpPr>
          <p:nvPr/>
        </p:nvSpPr>
        <p:spPr bwMode="auto">
          <a:xfrm>
            <a:off x="6372225" y="4365625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FF00"/>
                </a:solidFill>
              </a:rPr>
              <a:t>Peer support</a:t>
            </a:r>
          </a:p>
        </p:txBody>
      </p:sp>
      <p:sp>
        <p:nvSpPr>
          <p:cNvPr id="3088" name="Text Box 20"/>
          <p:cNvSpPr txBox="1">
            <a:spLocks noChangeArrowheads="1"/>
          </p:cNvSpPr>
          <p:nvPr/>
        </p:nvSpPr>
        <p:spPr bwMode="auto">
          <a:xfrm>
            <a:off x="3157538" y="3719294"/>
            <a:ext cx="32146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1" dirty="0">
                <a:solidFill>
                  <a:schemeClr val="bg1"/>
                </a:solidFill>
              </a:rPr>
              <a:t>Community </a:t>
            </a:r>
            <a:r>
              <a:rPr lang="en-GB" altLang="en-US" b="1" dirty="0" smtClean="0">
                <a:solidFill>
                  <a:schemeClr val="bg1"/>
                </a:solidFill>
              </a:rPr>
              <a:t>Development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3089" name="Text Box 21"/>
          <p:cNvSpPr txBox="1">
            <a:spLocks noChangeArrowheads="1"/>
          </p:cNvSpPr>
          <p:nvPr/>
        </p:nvSpPr>
        <p:spPr bwMode="auto">
          <a:xfrm>
            <a:off x="7196852" y="3492003"/>
            <a:ext cx="15144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1" dirty="0">
                <a:solidFill>
                  <a:schemeClr val="bg1"/>
                </a:solidFill>
              </a:rPr>
              <a:t>Mutual Aid</a:t>
            </a:r>
          </a:p>
          <a:p>
            <a:pPr eaLnBrk="1" hangingPunct="1"/>
            <a:endParaRPr lang="en-GB" altLang="en-US" i="1" dirty="0">
              <a:solidFill>
                <a:srgbClr val="FF0000"/>
              </a:solidFill>
            </a:endParaRPr>
          </a:p>
          <a:p>
            <a:pPr eaLnBrk="1" hangingPunct="1"/>
            <a:endParaRPr lang="en-GB" altLang="en-US" sz="1200" dirty="0">
              <a:solidFill>
                <a:srgbClr val="FF0000"/>
              </a:solidFill>
            </a:endParaRPr>
          </a:p>
        </p:txBody>
      </p:sp>
      <p:sp>
        <p:nvSpPr>
          <p:cNvPr id="3090" name="Text Box 22"/>
          <p:cNvSpPr txBox="1">
            <a:spLocks noChangeArrowheads="1"/>
          </p:cNvSpPr>
          <p:nvPr/>
        </p:nvSpPr>
        <p:spPr bwMode="auto">
          <a:xfrm>
            <a:off x="5435600" y="6092825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chemeClr val="bg1"/>
                </a:solidFill>
              </a:rPr>
              <a:t>Service user involvement</a:t>
            </a:r>
          </a:p>
        </p:txBody>
      </p:sp>
      <p:sp>
        <p:nvSpPr>
          <p:cNvPr id="3092" name="Text Box 24"/>
          <p:cNvSpPr txBox="1">
            <a:spLocks noChangeArrowheads="1"/>
          </p:cNvSpPr>
          <p:nvPr/>
        </p:nvSpPr>
        <p:spPr bwMode="auto">
          <a:xfrm>
            <a:off x="2468896" y="1982143"/>
            <a:ext cx="2066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400" b="1" i="1" dirty="0">
                <a:solidFill>
                  <a:srgbClr val="FF0000"/>
                </a:solidFill>
              </a:rPr>
              <a:t>Enforcement</a:t>
            </a:r>
          </a:p>
        </p:txBody>
      </p:sp>
      <p:sp>
        <p:nvSpPr>
          <p:cNvPr id="3093" name="Text Box 25"/>
          <p:cNvSpPr txBox="1">
            <a:spLocks noChangeArrowheads="1"/>
          </p:cNvSpPr>
          <p:nvPr/>
        </p:nvSpPr>
        <p:spPr bwMode="auto">
          <a:xfrm>
            <a:off x="6586538" y="5567363"/>
            <a:ext cx="17796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000" b="1" dirty="0" err="1">
                <a:solidFill>
                  <a:srgbClr val="009900"/>
                </a:solidFill>
              </a:rPr>
              <a:t>Employabilty</a:t>
            </a:r>
            <a:endParaRPr lang="en-GB" altLang="en-US" sz="2000" b="1" dirty="0">
              <a:solidFill>
                <a:srgbClr val="009900"/>
              </a:solidFill>
            </a:endParaRPr>
          </a:p>
        </p:txBody>
      </p:sp>
      <p:sp>
        <p:nvSpPr>
          <p:cNvPr id="3094" name="Text Box 26"/>
          <p:cNvSpPr txBox="1">
            <a:spLocks noChangeArrowheads="1"/>
          </p:cNvSpPr>
          <p:nvPr/>
        </p:nvSpPr>
        <p:spPr bwMode="auto">
          <a:xfrm>
            <a:off x="6873002" y="2812256"/>
            <a:ext cx="183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1" dirty="0">
                <a:solidFill>
                  <a:srgbClr val="FF0000"/>
                </a:solidFill>
              </a:rPr>
              <a:t>Family support</a:t>
            </a:r>
          </a:p>
        </p:txBody>
      </p:sp>
      <p:sp>
        <p:nvSpPr>
          <p:cNvPr id="3095" name="TextBox 27"/>
          <p:cNvSpPr txBox="1">
            <a:spLocks noChangeArrowheads="1"/>
          </p:cNvSpPr>
          <p:nvPr/>
        </p:nvSpPr>
        <p:spPr bwMode="auto">
          <a:xfrm>
            <a:off x="6372225" y="4962565"/>
            <a:ext cx="23391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B0F0"/>
                </a:solidFill>
              </a:rPr>
              <a:t>Challenging Stigma</a:t>
            </a:r>
            <a:endParaRPr lang="en-GB" altLang="en-US" b="1" dirty="0">
              <a:solidFill>
                <a:srgbClr val="00B0F0"/>
              </a:solidFill>
            </a:endParaRPr>
          </a:p>
        </p:txBody>
      </p:sp>
      <p:pic>
        <p:nvPicPr>
          <p:cNvPr id="25" name="Picture 4" descr="HADP logo com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776" y="0"/>
            <a:ext cx="14763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038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Priorities</a:t>
            </a:r>
            <a:endParaRPr lang="en-GB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 evidence-informed,</a:t>
            </a:r>
          </a:p>
          <a:p>
            <a:pPr marL="0" indent="0">
              <a:buNone/>
            </a:pPr>
            <a:r>
              <a:rPr lang="en-GB" sz="24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b="1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oordinated </a:t>
            </a:r>
            <a:r>
              <a:rPr lang="en-GB" sz="24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family inclusive </a:t>
            </a:r>
            <a:endParaRPr lang="en-GB" sz="2400" b="1" i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</a:t>
            </a:r>
            <a:r>
              <a:rPr lang="en-GB" sz="24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b="1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 </a:t>
            </a:r>
          </a:p>
          <a:p>
            <a:pPr marL="0" indent="0">
              <a:buNone/>
            </a:pPr>
            <a:r>
              <a:rPr lang="en-GB" sz="2400" b="1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 in </a:t>
            </a:r>
            <a:r>
              <a:rPr lang="en-GB" sz="24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 and </a:t>
            </a:r>
            <a:endParaRPr lang="en-GB" sz="2400" b="1" i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</a:p>
          <a:p>
            <a:pPr marL="0" indent="0">
              <a:buNone/>
            </a:pPr>
            <a:endParaRPr lang="en-GB" sz="2400" b="1" i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lang="en-GB" sz="24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activities </a:t>
            </a:r>
          </a:p>
          <a:p>
            <a:endParaRPr lang="en-GB" sz="2400" b="1" i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Utilise digital media to </a:t>
            </a:r>
            <a:endParaRPr lang="en-GB" sz="2400" b="1" i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</a:t>
            </a:r>
            <a:r>
              <a:rPr lang="en-GB" sz="24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informed choices </a:t>
            </a:r>
            <a:endParaRPr lang="en-GB" sz="24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b="1" i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160" y="1463358"/>
            <a:ext cx="3024336" cy="44927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 descr="HADP logo com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776" y="0"/>
            <a:ext cx="14763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8716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562074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Activities</a:t>
            </a:r>
            <a:endParaRPr lang="en-GB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E:\Invergordon-0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4104456" cy="3096343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896" y="1450129"/>
            <a:ext cx="2096192" cy="172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581127"/>
            <a:ext cx="3175540" cy="201683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3214117"/>
            <a:ext cx="2003475" cy="3383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 descr="C:\Users\dstew04\AppData\Local\Microsoft\Windows\Temporary Internet Files\Content.Outlook\7G0BZCFG\crowd-with-alcoho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2268"/>
            <a:ext cx="2959518" cy="201568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dstew04\Pictures\RC Bella Fest 201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2032000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ADP logo com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776" y="0"/>
            <a:ext cx="14763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5362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611560" y="764704"/>
            <a:ext cx="678944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View</a:t>
            </a:r>
            <a:b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Iceland win the World Cup?</a:t>
            </a:r>
            <a:br>
              <a:rPr lang="en-GB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988840"/>
            <a:ext cx="4114800" cy="413732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Yes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No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Split </a:t>
            </a:r>
            <a:endParaRPr lang="en-GB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2050" name="Chart" r:id="rId5" imgW="4571935" imgH="5143422" progId="MSGraph.Chart.8">
              <p:embed followColorScheme="full"/>
            </p:oleObj>
          </a:graphicData>
        </a:graphic>
      </p:graphicFrame>
      <p:pic>
        <p:nvPicPr>
          <p:cNvPr id="5" name="Picture 2" descr="C:\Users\dstew04\Pictures\Icelan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3944438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ADP logo com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776" y="0"/>
            <a:ext cx="14763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Nordic Cousins</a:t>
            </a:r>
            <a:endParaRPr lang="en-GB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"In countries where it's dark half the </a:t>
            </a:r>
            <a:r>
              <a:rPr lang="en-GB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year,… </a:t>
            </a:r>
            <a:r>
              <a:rPr lang="en-GB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</a:t>
            </a:r>
            <a:r>
              <a:rPr lang="en-GB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quite a dark sense of humour </a:t>
            </a:r>
            <a:r>
              <a:rPr lang="en-GB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GB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feeling that the world's messed up, </a:t>
            </a:r>
            <a:r>
              <a:rPr lang="en-GB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we </a:t>
            </a:r>
            <a:r>
              <a:rPr lang="en-GB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as well laugh about </a:t>
            </a:r>
            <a:r>
              <a:rPr lang="en-GB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it”. </a:t>
            </a:r>
          </a:p>
          <a:p>
            <a:pPr marL="0" indent="0" algn="r">
              <a:buNone/>
            </a:pPr>
            <a:r>
              <a:rPr lang="en-GB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Ian Rankin, Writer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"There are so many similarities, especially in terms of our relationship to nature - the oil, the fisheries, the fish farming, the </a:t>
            </a:r>
            <a:r>
              <a:rPr lang="en-GB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renewables. There </a:t>
            </a:r>
            <a:r>
              <a:rPr lang="en-GB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so many </a:t>
            </a:r>
            <a:r>
              <a:rPr lang="en-GB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parallels”.</a:t>
            </a:r>
          </a:p>
          <a:p>
            <a:pPr marL="0" indent="0" algn="r">
              <a:buNone/>
            </a:pPr>
            <a:r>
              <a:rPr lang="en-GB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Arne Kruse, University of Edinburgh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"It's </a:t>
            </a:r>
            <a:r>
              <a:rPr lang="en-GB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two cousins who have gone their own ways - only one of them still has his own hair, but they're still </a:t>
            </a:r>
            <a:r>
              <a:rPr lang="en-GB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cousins. We should seek to learn from our cousins”. </a:t>
            </a:r>
          </a:p>
          <a:p>
            <a:pPr marL="0" indent="0" algn="r">
              <a:buNone/>
            </a:pPr>
            <a:r>
              <a:rPr lang="en-GB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Lesley </a:t>
            </a:r>
            <a:r>
              <a:rPr lang="en-GB" sz="2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Riddoch</a:t>
            </a:r>
            <a:r>
              <a:rPr lang="en-GB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Columnist</a:t>
            </a:r>
            <a:endParaRPr lang="en-GB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5" name="Picture 4" descr="HADP logo co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776" y="0"/>
            <a:ext cx="14763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3459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Scots and Norse</a:t>
            </a:r>
            <a:endParaRPr lang="en-GB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/>
          </a:bodyPr>
          <a:lstStyle/>
          <a:p>
            <a:r>
              <a:rPr lang="en-GB" sz="2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Wick</a:t>
            </a:r>
            <a:r>
              <a:rPr lang="en-GB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(inlet/bay)</a:t>
            </a:r>
          </a:p>
          <a:p>
            <a:r>
              <a:rPr lang="en-GB" sz="24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Dingwall</a:t>
            </a:r>
            <a:r>
              <a:rPr lang="en-GB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(assembly field)</a:t>
            </a:r>
          </a:p>
          <a:p>
            <a:r>
              <a:rPr lang="en-GB" sz="2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Tongue</a:t>
            </a:r>
            <a:r>
              <a:rPr lang="en-GB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(split of land)</a:t>
            </a:r>
          </a:p>
          <a:p>
            <a:r>
              <a:rPr lang="en-GB" sz="2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Busby</a:t>
            </a:r>
            <a:r>
              <a:rPr lang="en-GB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(bush by farmstead)</a:t>
            </a:r>
          </a:p>
          <a:p>
            <a:endParaRPr lang="en-GB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Greet</a:t>
            </a:r>
            <a:r>
              <a:rPr lang="en-GB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(cry), </a:t>
            </a:r>
            <a:r>
              <a:rPr lang="en-GB" sz="24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Keek</a:t>
            </a:r>
            <a:r>
              <a:rPr lang="en-GB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(look), </a:t>
            </a:r>
          </a:p>
          <a:p>
            <a:pPr marL="0" indent="0">
              <a:buNone/>
            </a:pPr>
            <a:r>
              <a:rPr lang="en-GB" sz="24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Dook</a:t>
            </a:r>
            <a:r>
              <a:rPr lang="en-GB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(dive), </a:t>
            </a:r>
            <a:r>
              <a:rPr lang="en-GB" sz="2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Bairn</a:t>
            </a:r>
            <a:r>
              <a:rPr lang="en-GB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(child), </a:t>
            </a:r>
          </a:p>
          <a:p>
            <a:pPr marL="0" indent="0">
              <a:buNone/>
            </a:pPr>
            <a:r>
              <a:rPr lang="en-GB" sz="2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</a:t>
            </a:r>
            <a:r>
              <a:rPr lang="en-GB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 know), </a:t>
            </a:r>
            <a:r>
              <a:rPr lang="en-GB" sz="2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Muckle</a:t>
            </a:r>
            <a:r>
              <a:rPr lang="en-GB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(much), </a:t>
            </a:r>
          </a:p>
          <a:p>
            <a:pPr marL="0" indent="0">
              <a:buNone/>
            </a:pPr>
            <a:r>
              <a:rPr lang="en-GB" sz="2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Kilt</a:t>
            </a:r>
            <a:r>
              <a:rPr lang="en-GB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 fold/tuck), </a:t>
            </a:r>
            <a:r>
              <a:rPr lang="en-GB" sz="24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Hame</a:t>
            </a:r>
            <a:r>
              <a:rPr lang="en-GB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(home), </a:t>
            </a:r>
          </a:p>
          <a:p>
            <a:pPr marL="0" indent="0">
              <a:buNone/>
            </a:pPr>
            <a:r>
              <a:rPr lang="en-GB" sz="24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Stovsuger</a:t>
            </a:r>
            <a:r>
              <a:rPr lang="en-GB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(hoover)</a:t>
            </a:r>
          </a:p>
          <a:p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738" y="3140968"/>
            <a:ext cx="180972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1556792"/>
            <a:ext cx="1800200" cy="135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738" y="4797152"/>
            <a:ext cx="1809727" cy="160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ADP logo com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776" y="0"/>
            <a:ext cx="14763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7035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Icelandic Model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Eras Bold ITC" panose="020B0907030504020204" pitchFamily="34" charset="0"/>
              </a:rPr>
              <a:t>Iceland has radically  cut teenage </a:t>
            </a:r>
          </a:p>
          <a:p>
            <a:pPr marL="0" indent="0">
              <a:buNone/>
            </a:pPr>
            <a:r>
              <a:rPr lang="en-GB" sz="2400" dirty="0" smtClean="0">
                <a:latin typeface="Eras Bold ITC" panose="020B0907030504020204" pitchFamily="34" charset="0"/>
              </a:rPr>
              <a:t>smoking, drinking and drug use in the </a:t>
            </a:r>
          </a:p>
          <a:p>
            <a:pPr marL="0" indent="0">
              <a:buNone/>
            </a:pPr>
            <a:r>
              <a:rPr lang="en-GB" sz="2400" dirty="0" smtClean="0">
                <a:latin typeface="Eras Bold ITC" panose="020B0907030504020204" pitchFamily="34" charset="0"/>
              </a:rPr>
              <a:t>past 20 years</a:t>
            </a:r>
          </a:p>
          <a:p>
            <a:pPr marL="0" indent="0">
              <a:buNone/>
            </a:pPr>
            <a:r>
              <a:rPr lang="en-GB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</a:t>
            </a:r>
            <a:r>
              <a:rPr lang="en-GB" sz="1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Mosiac</a:t>
            </a:r>
            <a:r>
              <a:rPr lang="en-GB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2018</a:t>
            </a:r>
          </a:p>
          <a:p>
            <a:pPr marL="0" indent="0">
              <a:buNone/>
            </a:pPr>
            <a:endParaRPr lang="en-GB" sz="2400" dirty="0">
              <a:latin typeface="Eras Bold ITC" panose="020B0907030504020204" pitchFamily="34" charset="0"/>
            </a:endParaRPr>
          </a:p>
          <a:p>
            <a:pPr marL="0" indent="0">
              <a:buNone/>
            </a:pPr>
            <a:r>
              <a:rPr lang="en-GB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</a:t>
            </a:r>
            <a:r>
              <a:rPr lang="en-GB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 is that drug education </a:t>
            </a:r>
          </a:p>
          <a:p>
            <a:pPr marL="0" indent="0">
              <a:buNone/>
            </a:pPr>
            <a:r>
              <a:rPr lang="en-GB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[alone] doesn’t work. What </a:t>
            </a:r>
            <a:r>
              <a:rPr lang="en-GB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needed </a:t>
            </a:r>
            <a:r>
              <a:rPr lang="en-GB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</a:p>
          <a:p>
            <a:pPr marL="0" indent="0">
              <a:buNone/>
            </a:pPr>
            <a:r>
              <a:rPr lang="en-GB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skills </a:t>
            </a:r>
            <a:r>
              <a:rPr lang="en-GB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on </a:t>
            </a:r>
            <a:r>
              <a:rPr lang="en-GB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information” </a:t>
            </a:r>
          </a:p>
          <a:p>
            <a:pPr marL="0" indent="0">
              <a:buNone/>
            </a:pPr>
            <a:r>
              <a:rPr lang="en-GB" sz="2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                    </a:t>
            </a:r>
            <a:r>
              <a:rPr lang="en-GB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H Milkman</a:t>
            </a:r>
            <a:r>
              <a:rPr lang="en-GB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GB" sz="16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                          Reykjavik </a:t>
            </a:r>
            <a:r>
              <a:rPr lang="en-GB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960" y="1484784"/>
            <a:ext cx="188552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ADP logo com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776" y="0"/>
            <a:ext cx="14763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057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06ABCF4FB5494482B73DA338720D8FEE"/>
  <p:tag name="TPVERSION" val="5"/>
  <p:tag name="TPFULLVERSION" val="5.3.1.3337"/>
  <p:tag name="PPTVERSION" val="12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0CB024A1AD1744609E66AF86AFD41959&lt;/guid&gt;&#10;        &lt;description /&gt;&#10;        &lt;date&gt;6/20/2018 3:41:3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C5BB77579054FE09FACB64CBC5BB3AC&lt;/guid&gt;&#10;            &lt;repollguid&gt;B2C8CB0FE9A045D68FEE75DAF935AE8B&lt;/repollguid&gt;&#10;            &lt;sourceid&gt;A1937276A96A49DEBC127CBD376ACED6&lt;/sourceid&gt;&#10;            &lt;questiontext&gt;Your ViewI plan to use the Substance Awareness Toolkit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089157A70144A8393C9DDA4B1B6E8FF&lt;/guid&gt;&#10;                    &lt;answertext&gt;Yes&lt;/answertext&gt;&#10;                    &lt;valuetype&gt;0&lt;/valuetype&gt;&#10;                &lt;/answer&gt;&#10;                &lt;answer&gt;&#10;                    &lt;guid&gt;8D61226F82C8455CBCB203007B06F513&lt;/guid&gt;&#10;                    &lt;answertext&gt;No &lt;/answertext&gt;&#10;                    &lt;valuetype&gt;0&lt;/valuetype&gt;&#10;                &lt;/answer&gt;&#10;                &lt;answer&gt;&#10;                    &lt;guid&gt;1CCCA555A1E44264A2743A11F490FE5C&lt;/guid&gt;&#10;                    &lt;answertext /&gt;&#10;                    &lt;valuetype&gt;0&lt;/valuetype&gt;&#10;                &lt;/answer&gt;&#10;            &lt;/answers&gt;&#10;        &lt;/multichoice&gt;&#10;    &lt;/questions&gt;&#10;&lt;/questionlist&gt;"/>
  <p:tag name="RESULTS" val="Your ViewI plan to use the Substance Awareness Toolkit?[;crlf;]48[;]50[;]48[;]False[;]0[;][;crlf;]1.20833333333333[;]1[;]0.610953262442299[;]0.373263888888889[;crlf;]43[;]0[;]Yes1[;]Yes[;][;crlf;]0[;]0[;]No2[;]No[;][;crlf;]5[;]0[;]Split 3[;]Split [;]"/>
  <p:tag name="HASRESULTS" val="True"/>
  <p:tag name="LIVECHARTING" val="False"/>
  <p:tag name="AUTOOPENPOLL" val="True"/>
  <p:tag name="AUTOFORMATCHART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D8CAAE0308B94C27B09395480C64276E&lt;/guid&gt;&#10;        &lt;description /&gt;&#10;        &lt;date&gt;6/20/2018 3:32:0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1D41161B5BC45B09E257A8AD7D672E8&lt;/guid&gt;&#10;            &lt;repollguid&gt;44EFF5BD110545649B91DFAD8E127909&lt;/repollguid&gt;&#10;            &lt;sourceid&gt;1F5499F232DC481BB979BE0975B1B2C7&lt;/sourceid&gt;&#10;            &lt;questiontext&gt;Have you heard of the HADP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14421251B264461DA7A25428D86248EF&lt;/guid&gt;&#10;                    &lt;answertext&gt;Yes &lt;/answertext&gt;&#10;                    &lt;valuetype&gt;0&lt;/valuetype&gt;&#10;                &lt;/answer&gt;&#10;                &lt;answer&gt;&#10;                    &lt;guid&gt;FCAE7E5B46214973A709BBE5377092EB&lt;/guid&gt;&#10;                    &lt;answertext&gt;No &lt;/answertext&gt;&#10;                    &lt;valuetype&gt;0&lt;/valuetype&gt;&#10;                &lt;/answer&gt;&#10;                &lt;answer&gt;&#10;                    &lt;guid&gt;5A037A0814C7480996C463B09FCAE3AA&lt;/guid&gt;&#10;                    &lt;answertext /&gt;&#10;                    &lt;valuetype&gt;0&lt;/valuetype&gt;&#10;                &lt;/answer&gt;&#10;            &lt;/answers&gt;&#10;        &lt;/multichoice&gt;&#10;    &lt;/questions&gt;&#10;&lt;/questionlist&gt;"/>
  <p:tag name="RESULTS" val="Have you heard of the HADP?[;crlf;]50[;]50[;]50[;]False[;]0[;][;crlf;]1.14[;]1[;]0.400499687890016[;]0.1604[;crlf;]44[;]0[;]Yes 1[;]Yes [;][;crlf;]5[;]0[;]No2[;]No[;][;crlf;]1[;]0[;]Split 3[;]Split [;]"/>
  <p:tag name="HASRESULTS" val="True"/>
  <p:tag name="LIVECHARTING" val="False"/>
  <p:tag name="AUTOOPENPOLL" val="True"/>
  <p:tag name="AUTOFORMATCHAR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4B579FE18B7A436D8683E12D56131AE6&lt;/guid&gt;&#10;        &lt;description /&gt;&#10;        &lt;date&gt;6/20/2018 3:33:1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49183663CBE45A1BA70D1CDCD4EB20C&lt;/guid&gt;&#10;            &lt;repollguid&gt;40526AED9C5C43AF9A8CEE2D6422B016&lt;/repollguid&gt;&#10;            &lt;sourceid&gt;A019634D7C3A46D1AF2338FEC142E592&lt;/sourceid&gt;&#10;            &lt;questiontext&gt;Your ViewCould Iceland win the World Cup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18DCEAB57DB845D091BE354E7B1434FC&lt;/guid&gt;&#10;                    &lt;answertext&gt;Yes&lt;/answertext&gt;&#10;                    &lt;valuetype&gt;0&lt;/valuetype&gt;&#10;                &lt;/answer&gt;&#10;                &lt;answer&gt;&#10;                    &lt;guid&gt;4410AD1183D64695B7A843A629E63107&lt;/guid&gt;&#10;                    &lt;answertext&gt;No &lt;/answertext&gt;&#10;                    &lt;valuetype&gt;0&lt;/valuetype&gt;&#10;                &lt;/answer&gt;&#10;                &lt;answer&gt;&#10;                    &lt;guid&gt;8776B73272E94E4B95966914CF182F57&lt;/guid&gt;&#10;                    &lt;answertext /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  <p:tag name="RESULTS" val="Your ViewCould Iceland win the World Cup?[;crlf;]50[;]50[;]50[;]False[;]0[;][;crlf;]1.5[;]1[;]0.608276253029822[;]0.37[;crlf;]28[;]0[;]Yes1[;]Yes[;][;crlf;]19[;]0[;]No2[;]No[;][;crlf;]3[;]0[;]Split 3[;]Split [;]"/>
  <p:tag name="HASRESULTS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AUTOOPENPOLL" val="True"/>
  <p:tag name="AUTOFORMATCHART" val="True"/>
  <p:tag name="TPQUESTIONXML" val="﻿&lt;?xml version=&quot;1.0&quot; encoding=&quot;utf-8&quot;?&gt;&#10;&lt;questionlist&gt;&#10;    &lt;properties&gt;&#10;        &lt;guid&gt;0AB77A9027AF4B5A919AAA45391D3A6B&lt;/guid&gt;&#10;        &lt;description /&gt;&#10;        &lt;date&gt;6/20/2018 3:36:3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B9E9A46AB524FD6A5D8C1CF3D8A53BF&lt;/guid&gt;&#10;            &lt;repollguid&gt;956A6C0245F14590AD4DB7B3C9880E6B&lt;/repollguid&gt;&#10;            &lt;sourceid&gt;46B6C717E0F446259EC3011B25D424BF&lt;/sourceid&gt;&#10;            &lt;questiontext&gt;Your ViewCould the Icelandic model be adapted and work in Highland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2E4BFAFC1034BB99716A6C79E23B8CA&lt;/guid&gt;&#10;                    &lt;answertext&gt;Yes&lt;/answertext&gt;&#10;                    &lt;valuetype&gt;0&lt;/valuetype&gt;&#10;                &lt;/answer&gt;&#10;                &lt;answer&gt;&#10;                    &lt;guid&gt;12BEBC6B8F98472498499D7D075BC3EB&lt;/guid&gt;&#10;                    &lt;answertext&gt;No &lt;/answertext&gt;&#10;                    &lt;valuetype&gt;0&lt;/valuetype&gt;&#10;                &lt;/answer&gt;&#10;                &lt;answer&gt;&#10;                    &lt;guid&gt;DD4B79DCE95C4B569FBD4B6C565EA72F&lt;/guid&gt;&#10;                    &lt;answertext /&gt;&#10;                    &lt;valuetype&gt;0&lt;/valuetype&gt;&#10;                &lt;/answer&gt;&#10;            &lt;/answers&gt;&#10;        &lt;/multichoice&gt;&#10;    &lt;/questions&gt;&#10;&lt;/questionlist&gt;"/>
  <p:tag name="RESULTS" val="Your ViewCould the Icelandic model be adapted and work in Highland?[;crlf;]50[;]50[;]50[;]False[;]0[;][;crlf;]1.5[;]1[;]0.754983443527075[;]0.57[;crlf;]33[;]0[;]Yes1[;]Yes[;][;crlf;]9[;]0[;]No2[;]No[;][;crlf;]8[;]0[;]Split 3[;]Split [;]"/>
  <p:tag name="HASRESULTS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Your View Drugs safety testing at festivals would reduce harm and save lives?[;crlf;]4[;]4[;]4[;]False[;]0[;][;crlf;]1.25[;]1[;]0.433012701892219[;]0.1875[;crlf;]3[;]0[;]Yes1[;]Yes[;][;crlf;]1[;]0[;]No 2[;]No [;]"/>
  <p:tag name="HASRESULTS" val="False"/>
  <p:tag name="LIVECHARTING" val="False"/>
  <p:tag name="AUTOOPENPOLL" val="True"/>
  <p:tag name="AUTOFORMATCHART" val="True"/>
  <p:tag name="TPQUESTIONXML" val="﻿&lt;?xml version=&quot;1.0&quot; encoding=&quot;utf-8&quot;?&gt;&#10;&lt;questionlist&gt;&#10;    &lt;properties&gt;&#10;        &lt;guid&gt;C67042EBFA3F4CADAED2188D20631833&lt;/guid&gt;&#10;        &lt;description /&gt;&#10;        &lt;date&gt;6/20/2018 3:39:5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E039349BF09477BAD4FA7EE5B30E0A2&lt;/guid&gt;&#10;            &lt;repollguid&gt;D92F22EFA98D403195053743BB561D4E&lt;/repollguid&gt;&#10;            &lt;sourceid&gt;9F2193226EC54AC3BB7CF7D8B6538F28&lt;/sourceid&gt;&#10;            &lt;questiontext&gt; Your View Drugs safety testing at festivals would reduce harm and save lives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E69F4A6C7586415989CEC97421682BF7&lt;/guid&gt;&#10;                    &lt;answertext&gt;Yes&lt;/answertext&gt;&#10;                    &lt;valuetype&gt;0&lt;/valuetype&gt;&#10;                &lt;/answer&gt;&#10;                &lt;answer&gt;&#10;                    &lt;guid&gt;F2DAB6E0BA7A4B11A683E19BCE366B08&lt;/guid&gt;&#10;                    &lt;answertext&gt;No &lt;/answertext&gt;&#10;                    &lt;valuetype&gt;0&lt;/valuetype&gt;&#10;                &lt;/answer&gt;&#10;                &lt;answer&gt;&#10;                    &lt;guid&gt;9CBACCB26ADB41BC96904E1E7FF1C535&lt;/guid&gt;&#10;                    &lt;answertext /&gt;&#10;                    &lt;valuetype&gt;0&lt;/valuetype&gt;&#10;                &lt;/answer&gt;&#10;            &lt;/answers&gt;&#10;        &lt;/multichoice&gt;&#10;    &lt;/questions&gt;&#10;&lt;/questionlist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4345</TotalTime>
  <Words>539</Words>
  <Application>Microsoft Office PowerPoint</Application>
  <PresentationFormat>On-screen Show (4:3)</PresentationFormat>
  <Paragraphs>161</Paragraphs>
  <Slides>16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Microsoft Graph Chart</vt:lpstr>
      <vt:lpstr>Slide 1</vt:lpstr>
      <vt:lpstr>Have you heard of the HADP? </vt:lpstr>
      <vt:lpstr>Partnership Working</vt:lpstr>
      <vt:lpstr>Partnership Priorities</vt:lpstr>
      <vt:lpstr>Partnership Activities</vt:lpstr>
      <vt:lpstr>Your View Could Iceland win the World Cup? </vt:lpstr>
      <vt:lpstr>Nordic Cousins</vt:lpstr>
      <vt:lpstr>Scots and Norse</vt:lpstr>
      <vt:lpstr>Icelandic Model</vt:lpstr>
      <vt:lpstr>Protective Factors</vt:lpstr>
      <vt:lpstr>Icelandic Model</vt:lpstr>
      <vt:lpstr>Your View Could the Icelandic model be adapted and work in Highland?  </vt:lpstr>
      <vt:lpstr>  Your View  Drugs safety testing at festivals would reduce harm and save lives?</vt:lpstr>
      <vt:lpstr>Drugs Safety Testing at Festivals</vt:lpstr>
      <vt:lpstr>Going Forward</vt:lpstr>
      <vt:lpstr>Your View I plan to use the Substance Awareness Toolkit?  </vt:lpstr>
    </vt:vector>
  </TitlesOfParts>
  <Company>NHS Highland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eHealth</dc:creator>
  <cp:lastModifiedBy>emacl17</cp:lastModifiedBy>
  <cp:revision>369</cp:revision>
  <cp:lastPrinted>2018-06-20T12:43:00Z</cp:lastPrinted>
  <dcterms:created xsi:type="dcterms:W3CDTF">2017-02-10T09:26:28Z</dcterms:created>
  <dcterms:modified xsi:type="dcterms:W3CDTF">2018-06-22T13:21:14Z</dcterms:modified>
</cp:coreProperties>
</file>