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60" r:id="rId3"/>
    <p:sldId id="258" r:id="rId4"/>
    <p:sldId id="321" r:id="rId5"/>
    <p:sldId id="262" r:id="rId6"/>
    <p:sldId id="323" r:id="rId7"/>
    <p:sldId id="261" r:id="rId8"/>
    <p:sldId id="322" r:id="rId9"/>
    <p:sldId id="324" r:id="rId10"/>
    <p:sldId id="325" r:id="rId11"/>
    <p:sldId id="326" r:id="rId12"/>
    <p:sldId id="32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4" autoAdjust="0"/>
    <p:restoredTop sz="82979" autoAdjust="0"/>
  </p:normalViewPr>
  <p:slideViewPr>
    <p:cSldViewPr snapToGrid="0">
      <p:cViewPr varScale="1">
        <p:scale>
          <a:sx n="89" d="100"/>
          <a:sy n="89" d="100"/>
        </p:scale>
        <p:origin x="4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A8B29-10B9-42B7-B441-694D71839F7E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DF232-43AB-4798-8D0B-864F54B3A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25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F232-43AB-4798-8D0B-864F54B3A7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4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F232-43AB-4798-8D0B-864F54B3A7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41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DF232-43AB-4798-8D0B-864F54B3A7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9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B871-19F0-4D8D-99E0-76985C99925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9A6A-A42B-493F-BF1A-97206E4AE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44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B871-19F0-4D8D-99E0-76985C99925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9A6A-A42B-493F-BF1A-97206E4AE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94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B871-19F0-4D8D-99E0-76985C99925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9A6A-A42B-493F-BF1A-97206E4AE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74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B871-19F0-4D8D-99E0-76985C99925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9A6A-A42B-493F-BF1A-97206E4AE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974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B871-19F0-4D8D-99E0-76985C99925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9A6A-A42B-493F-BF1A-97206E4AE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95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B871-19F0-4D8D-99E0-76985C99925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9A6A-A42B-493F-BF1A-97206E4AE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B871-19F0-4D8D-99E0-76985C99925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9A6A-A42B-493F-BF1A-97206E4AE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2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B871-19F0-4D8D-99E0-76985C99925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9A6A-A42B-493F-BF1A-97206E4AE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7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B871-19F0-4D8D-99E0-76985C99925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9A6A-A42B-493F-BF1A-97206E4AE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4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B871-19F0-4D8D-99E0-76985C99925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9A6A-A42B-493F-BF1A-97206E4AE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24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CB871-19F0-4D8D-99E0-76985C99925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59A6A-A42B-493F-BF1A-97206E4AE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4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CB871-19F0-4D8D-99E0-76985C999253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59A6A-A42B-493F-BF1A-97206E4AE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0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ayt.mentor-adepis.org/" TargetMode="External"/><Relationship Id="rId3" Type="http://schemas.openxmlformats.org/officeDocument/2006/relationships/hyperlink" Target="http://www.gov.scot/Resource/0052/00528562.pdf" TargetMode="External"/><Relationship Id="rId7" Type="http://schemas.openxmlformats.org/officeDocument/2006/relationships/hyperlink" Target="http://mentor-adepis.org/" TargetMode="External"/><Relationship Id="rId12" Type="http://schemas.openxmlformats.org/officeDocument/2006/relationships/hyperlink" Target="mailto:heather.mcveigh@mentoruk.org" TargetMode="External"/><Relationship Id="rId2" Type="http://schemas.openxmlformats.org/officeDocument/2006/relationships/hyperlink" Target="http://www.gov.scot/Resource/0051/00511169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ntor-adepis.org/school-based-alcohol-drug-education-prevention-works/" TargetMode="External"/><Relationship Id="rId11" Type="http://schemas.openxmlformats.org/officeDocument/2006/relationships/hyperlink" Target="http://mentoruk.org.uk/mentor-scotland/" TargetMode="External"/><Relationship Id="rId5" Type="http://schemas.openxmlformats.org/officeDocument/2006/relationships/hyperlink" Target="http://mentoruk.org.uk/we-dont-get-taught-enough/" TargetMode="External"/><Relationship Id="rId10" Type="http://schemas.openxmlformats.org/officeDocument/2006/relationships/hyperlink" Target="https://twitter.com/MentorScotland" TargetMode="External"/><Relationship Id="rId4" Type="http://schemas.openxmlformats.org/officeDocument/2006/relationships/hyperlink" Target="http://mentor-adepis.org/quality-standards-effective-alcohol-drug-education/" TargetMode="External"/><Relationship Id="rId9" Type="http://schemas.openxmlformats.org/officeDocument/2006/relationships/hyperlink" Target="http://euspr.org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cmo-annual-report-2011-volume-one-on-the-state-of-the-public-s-health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mentor-adepis.org/school-based-alcohol-drug-education-prevention-work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mentor-adepis.org/school-based-alcohol-drug-education-prevention-works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://www.gov.scot/Publications/2016/12/438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entoruk.org.uk/we-dont-get-taught-enough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v.scot/Resource/0052/00528562.pdf" TargetMode="External"/><Relationship Id="rId2" Type="http://schemas.openxmlformats.org/officeDocument/2006/relationships/hyperlink" Target="http://mentoruk.org.uk/we-dont-get-taught-enough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digitalpublications.parliament.scot/Committees/Report/ES/2017/5/22/Let-s-Talk-About-Personal-and-Social-Education-1#Executive-Summar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mentor-adepi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person&#10;&#10;Description generated with high confidence">
            <a:extLst>
              <a:ext uri="{FF2B5EF4-FFF2-40B4-BE49-F238E27FC236}">
                <a16:creationId xmlns:a16="http://schemas.microsoft.com/office/drawing/2014/main" id="{D448AF4F-DC7F-41D4-8D71-BC5B7FC4E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02" y="5498404"/>
            <a:ext cx="3091764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298F8B-D814-49A3-A6F3-372A7DFBB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751" y="5138404"/>
            <a:ext cx="2689587" cy="144000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190156" y="3390900"/>
            <a:ext cx="6763688" cy="1846061"/>
          </a:xfrm>
        </p:spPr>
        <p:txBody>
          <a:bodyPr anchor="ctr"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Preventing Substance Use Among Children &amp; Young People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NHS Highland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Thursday 21</a:t>
            </a:r>
            <a:r>
              <a:rPr lang="en-GB" sz="1800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June 2018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1800" dirty="0">
                <a:latin typeface="Arial" pitchFamily="34" charset="0"/>
                <a:cs typeface="Arial" pitchFamily="34" charset="0"/>
              </a:rPr>
              <a:t>Heather McVeigh &amp; Ben Thurman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BAFA7B-AF26-433D-AB9F-137EEBF65415}"/>
              </a:ext>
            </a:extLst>
          </p:cNvPr>
          <p:cNvGrpSpPr/>
          <p:nvPr/>
        </p:nvGrpSpPr>
        <p:grpSpPr>
          <a:xfrm>
            <a:off x="0" y="933450"/>
            <a:ext cx="8535338" cy="2194650"/>
            <a:chOff x="0" y="781050"/>
            <a:chExt cx="8535338" cy="21946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6B460-1595-4E8C-8BFA-6DD0EE3B32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926" t="16969" r="11025" b="59826"/>
            <a:stretch/>
          </p:blipFill>
          <p:spPr>
            <a:xfrm>
              <a:off x="608663" y="781050"/>
              <a:ext cx="7926675" cy="219465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2E27EF9-5677-46EF-9BE1-A6AA99E98E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926" t="16969" r="72860" b="59826"/>
            <a:stretch/>
          </p:blipFill>
          <p:spPr>
            <a:xfrm>
              <a:off x="0" y="781050"/>
              <a:ext cx="616404" cy="2194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0903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1E98B7-E20E-4EDE-89BF-62FF9D70E1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46" t="40686" r="31614" b="9355"/>
          <a:stretch/>
        </p:blipFill>
        <p:spPr>
          <a:xfrm>
            <a:off x="5184000" y="0"/>
            <a:ext cx="3960000" cy="42160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A group of people sitting at a table&#10;&#10;Description generated with very high confidence">
            <a:extLst>
              <a:ext uri="{FF2B5EF4-FFF2-40B4-BE49-F238E27FC236}">
                <a16:creationId xmlns:a16="http://schemas.microsoft.com/office/drawing/2014/main" id="{A9688CB5-9207-4A58-A690-FC9D66E720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" t="14628" r="4927"/>
          <a:stretch/>
        </p:blipFill>
        <p:spPr>
          <a:xfrm>
            <a:off x="0" y="0"/>
            <a:ext cx="4680000" cy="28873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 descr="A group of people in a room&#10;&#10;Description generated with very high confidence">
            <a:extLst>
              <a:ext uri="{FF2B5EF4-FFF2-40B4-BE49-F238E27FC236}">
                <a16:creationId xmlns:a16="http://schemas.microsoft.com/office/drawing/2014/main" id="{4365004B-BCFF-4BEE-8C22-7EDBB76439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7" t="7747" b="4391"/>
          <a:stretch/>
        </p:blipFill>
        <p:spPr>
          <a:xfrm>
            <a:off x="4464000" y="3396502"/>
            <a:ext cx="4680000" cy="34614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BBC1901-2825-4D02-99C2-D414DCA3C05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31" t="7312" r="4636" b="6954"/>
          <a:stretch/>
        </p:blipFill>
        <p:spPr>
          <a:xfrm>
            <a:off x="0" y="3258000"/>
            <a:ext cx="4867257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910F6B-3C81-48F2-99B5-D0AD80D19A5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5640" t="10556" r="26649" b="6126"/>
          <a:stretch/>
        </p:blipFill>
        <p:spPr>
          <a:xfrm>
            <a:off x="2897018" y="1089000"/>
            <a:ext cx="3349964" cy="468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3616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8C361-7DEC-45B1-ABFE-EBF0312B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333374"/>
            <a:ext cx="8280000" cy="621982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b="1" dirty="0">
                <a:latin typeface="Arial" pitchFamily="34" charset="0"/>
                <a:cs typeface="Arial" pitchFamily="34" charset="0"/>
              </a:rPr>
              <a:t>Useful resources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Scottish Government. 2016. </a:t>
            </a:r>
            <a:r>
              <a:rPr lang="en-GB" sz="1600" i="1" dirty="0">
                <a:latin typeface="Arial" pitchFamily="34" charset="0"/>
                <a:cs typeface="Arial" pitchFamily="34" charset="0"/>
                <a:hlinkClick r:id="rId2"/>
              </a:rPr>
              <a:t>‘What works’ in drug education and prevention?</a:t>
            </a:r>
            <a:endParaRPr lang="en-GB" sz="1600" i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Scottish Government. 2017. </a:t>
            </a:r>
            <a:r>
              <a:rPr lang="en-GB" sz="1600" dirty="0">
                <a:latin typeface="Arial" pitchFamily="34" charset="0"/>
                <a:cs typeface="Arial" pitchFamily="34" charset="0"/>
                <a:hlinkClick r:id="rId3"/>
              </a:rPr>
              <a:t>Substance Misuse Education and Prevention in Schools: Rapid Review Mapping Exercise.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Mentor. 2014. </a:t>
            </a:r>
            <a:r>
              <a:rPr lang="en-GB" sz="1600" i="1" dirty="0">
                <a:latin typeface="Arial" pitchFamily="34" charset="0"/>
                <a:cs typeface="Arial" pitchFamily="34" charset="0"/>
                <a:hlinkClick r:id="rId4"/>
              </a:rPr>
              <a:t>Quality standards for effective alcohol and drug education</a:t>
            </a:r>
            <a:r>
              <a:rPr lang="en-GB" sz="1600" i="1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Mentor. 2015. </a:t>
            </a:r>
            <a:r>
              <a:rPr lang="en-GB" sz="1600" i="1" dirty="0">
                <a:latin typeface="Arial" pitchFamily="34" charset="0"/>
                <a:cs typeface="Arial" pitchFamily="34" charset="0"/>
                <a:hlinkClick r:id="rId5"/>
              </a:rPr>
              <a:t>‘We don’t get taught enough.’ An assessment of drug education provision in schools in England.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Mentor. 2017. </a:t>
            </a:r>
            <a:r>
              <a:rPr lang="en-GB" sz="1600" dirty="0">
                <a:latin typeface="Arial" pitchFamily="34" charset="0"/>
                <a:cs typeface="Arial" pitchFamily="34" charset="0"/>
                <a:hlinkClick r:id="rId6"/>
              </a:rPr>
              <a:t>School-based alcohol and drug education and prevention – what works?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None/>
            </a:pPr>
            <a:r>
              <a:rPr lang="en-GB" sz="2000" b="1" dirty="0">
                <a:latin typeface="Arial" pitchFamily="34" charset="0"/>
                <a:cs typeface="Arial" pitchFamily="34" charset="0"/>
              </a:rPr>
              <a:t>Useful networks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latin typeface="Arial" pitchFamily="34" charset="0"/>
                <a:cs typeface="Arial" pitchFamily="34" charset="0"/>
                <a:hlinkClick r:id="rId7"/>
              </a:rPr>
              <a:t>Mentor ADEPIS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latin typeface="Arial" pitchFamily="34" charset="0"/>
                <a:cs typeface="Arial" pitchFamily="34" charset="0"/>
                <a:hlinkClick r:id="rId8"/>
              </a:rPr>
              <a:t>Centre for Analysis of Youth Transitions (CAYT)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600" dirty="0">
                <a:latin typeface="Arial" pitchFamily="34" charset="0"/>
                <a:cs typeface="Arial" pitchFamily="34" charset="0"/>
                <a:hlinkClick r:id="rId9"/>
              </a:rPr>
              <a:t>European Society for Prevention Research (EUSPR)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3000"/>
              </a:spcBef>
              <a:spcAft>
                <a:spcPts val="600"/>
              </a:spcAft>
              <a:buNone/>
            </a:pPr>
            <a:r>
              <a:rPr lang="en-GB" sz="2000" b="1" dirty="0">
                <a:latin typeface="Arial" pitchFamily="34" charset="0"/>
                <a:cs typeface="Arial" pitchFamily="34" charset="0"/>
              </a:rPr>
              <a:t>Stay in touch!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Mentor Scotland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111 Oxgangs Road North, Edinburgh, EH14 1ED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>
                <a:latin typeface="Arial" pitchFamily="34" charset="0"/>
                <a:cs typeface="Arial" pitchFamily="34" charset="0"/>
              </a:rPr>
              <a:t>0131 334 8512 | </a:t>
            </a:r>
            <a:r>
              <a:rPr lang="en-GB" sz="1600" dirty="0">
                <a:latin typeface="Arial" pitchFamily="34" charset="0"/>
                <a:cs typeface="Arial" pitchFamily="34" charset="0"/>
                <a:hlinkClick r:id="rId10"/>
              </a:rPr>
              <a:t>@</a:t>
            </a:r>
            <a:r>
              <a:rPr lang="en-GB" sz="1600" dirty="0" err="1">
                <a:latin typeface="Arial" pitchFamily="34" charset="0"/>
                <a:cs typeface="Arial" pitchFamily="34" charset="0"/>
                <a:hlinkClick r:id="rId10"/>
              </a:rPr>
              <a:t>mentorscotland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 | </a:t>
            </a:r>
            <a:r>
              <a:rPr lang="en-GB" sz="1600" dirty="0">
                <a:latin typeface="Arial" pitchFamily="34" charset="0"/>
                <a:cs typeface="Arial" pitchFamily="34" charset="0"/>
                <a:hlinkClick r:id="rId11"/>
              </a:rPr>
              <a:t>mentoruk.org.uk/mentor-scotland</a:t>
            </a:r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600" dirty="0">
                <a:latin typeface="Arial" pitchFamily="34" charset="0"/>
                <a:cs typeface="Arial" pitchFamily="34" charset="0"/>
                <a:hlinkClick r:id="rId12"/>
              </a:rPr>
              <a:t>heather.mcveigh@mentoruk.org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023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A6441-A27E-41EC-98DD-1B2F1417B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41065"/>
            <a:ext cx="8280000" cy="1800000"/>
          </a:xfrm>
        </p:spPr>
        <p:txBody>
          <a:bodyPr>
            <a:normAutofit/>
          </a:bodyPr>
          <a:lstStyle/>
          <a:p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Questions for you…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lose up of a toy&#10;&#10;Description generated with high confidence">
            <a:extLst>
              <a:ext uri="{FF2B5EF4-FFF2-40B4-BE49-F238E27FC236}">
                <a16:creationId xmlns:a16="http://schemas.microsoft.com/office/drawing/2014/main" id="{75FDF3AA-A492-4FEE-88E7-EF6F2A986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431" y="1670285"/>
            <a:ext cx="2880000" cy="38449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8C361-7DEC-45B1-ABFE-EBF0312B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1551" y="2162316"/>
            <a:ext cx="4322880" cy="31544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Do you feel confident in delivering evidence-based prevention practice?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What would a Scottish prevention service look like? What are the gaps?</a:t>
            </a:r>
          </a:p>
        </p:txBody>
      </p:sp>
    </p:spTree>
    <p:extLst>
      <p:ext uri="{BB962C8B-B14F-4D97-AF65-F5344CB8AC3E}">
        <p14:creationId xmlns:p14="http://schemas.microsoft.com/office/powerpoint/2010/main" val="2180135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DFFE8A8-69F2-468D-AEAF-48499B4A8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080000"/>
          </a:xfrm>
        </p:spPr>
        <p:txBody>
          <a:bodyPr>
            <a:normAutofit/>
          </a:bodyPr>
          <a:lstStyle/>
          <a:p>
            <a:r>
              <a:rPr lang="en-GB" sz="2700" b="1" dirty="0">
                <a:latin typeface="Arial" pitchFamily="34" charset="0"/>
                <a:cs typeface="Arial" pitchFamily="34" charset="0"/>
              </a:rPr>
              <a:t>Mentor’s approach to prevention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C402D4-6E1A-4F9E-9476-318081AAC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09503"/>
            <a:ext cx="9144000" cy="5589240"/>
          </a:xfrm>
        </p:spPr>
        <p:txBody>
          <a:bodyPr wrap="square">
            <a:normAutofit/>
          </a:bodyPr>
          <a:lstStyle/>
          <a:p>
            <a:pPr marL="0" indent="17463" algn="ctr">
              <a:buNone/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A </a:t>
            </a:r>
            <a:r>
              <a:rPr lang="en-GB" sz="2200" b="1" dirty="0">
                <a:solidFill>
                  <a:srgbClr val="5B9136"/>
                </a:solidFill>
                <a:latin typeface="Arial" pitchFamily="34" charset="0"/>
                <a:cs typeface="Arial" pitchFamily="34" charset="0"/>
              </a:rPr>
              <a:t>holistic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, </a:t>
            </a:r>
            <a:r>
              <a:rPr lang="en-GB" sz="2200" b="1" dirty="0">
                <a:solidFill>
                  <a:srgbClr val="007DC5"/>
                </a:solidFill>
                <a:latin typeface="Arial" pitchFamily="34" charset="0"/>
                <a:cs typeface="Arial" pitchFamily="34" charset="0"/>
              </a:rPr>
              <a:t>life-course, </a:t>
            </a:r>
            <a:r>
              <a:rPr lang="en-GB" sz="2200" b="1" dirty="0">
                <a:solidFill>
                  <a:srgbClr val="F58220"/>
                </a:solidFill>
                <a:latin typeface="Arial" pitchFamily="34" charset="0"/>
                <a:cs typeface="Arial" pitchFamily="34" charset="0"/>
              </a:rPr>
              <a:t>systemic</a:t>
            </a:r>
            <a:r>
              <a:rPr lang="en-GB" sz="2200" b="1" dirty="0">
                <a:solidFill>
                  <a:srgbClr val="007DC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approach…</a:t>
            </a:r>
          </a:p>
          <a:p>
            <a:pPr marL="0" indent="17463" algn="ctr"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marL="0" indent="17463" algn="ctr">
              <a:buNone/>
            </a:pP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marL="0" indent="17463" algn="ctr">
              <a:buNone/>
            </a:pP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marL="0" indent="17463" algn="ctr">
              <a:buNone/>
            </a:pP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marL="0" indent="17463" algn="ctr">
              <a:buNone/>
            </a:pP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marL="0" indent="17463" algn="ctr">
              <a:buNone/>
            </a:pP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marL="0" indent="17463" algn="ctr">
              <a:buNone/>
            </a:pP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marL="0" indent="17463" algn="ctr">
              <a:buNone/>
            </a:pP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marL="0" indent="17463" algn="ctr">
              <a:buNone/>
            </a:pP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marL="0" indent="17463" algn="ctr">
              <a:buNone/>
            </a:pPr>
            <a:endParaRPr lang="en-GB" sz="2200" dirty="0">
              <a:latin typeface="Arial" pitchFamily="34" charset="0"/>
              <a:cs typeface="Arial" pitchFamily="34" charset="0"/>
            </a:endParaRPr>
          </a:p>
          <a:p>
            <a:pPr marL="0" indent="17463" algn="ctr">
              <a:buNone/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…developing 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life skills 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that build </a:t>
            </a:r>
            <a:r>
              <a:rPr lang="en-GB" sz="2200" b="1" dirty="0">
                <a:latin typeface="Arial" pitchFamily="34" charset="0"/>
                <a:cs typeface="Arial" pitchFamily="34" charset="0"/>
              </a:rPr>
              <a:t>resilience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to risk.</a:t>
            </a:r>
            <a:endParaRPr lang="en-GB" sz="2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1E9DD5-BB3E-43FF-914E-24DF39907CDB}"/>
              </a:ext>
            </a:extLst>
          </p:cNvPr>
          <p:cNvSpPr txBox="1"/>
          <p:nvPr/>
        </p:nvSpPr>
        <p:spPr>
          <a:xfrm>
            <a:off x="0" y="443711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463" algn="ctr"/>
            <a:r>
              <a:rPr lang="en-GB" sz="2400" b="1" dirty="0">
                <a:solidFill>
                  <a:srgbClr val="007DC5"/>
                </a:solidFill>
                <a:latin typeface="Arial" pitchFamily="34" charset="0"/>
                <a:cs typeface="Arial" pitchFamily="34" charset="0"/>
              </a:rPr>
              <a:t>Throughout a young person’s lifetime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55915DC7-921F-4EB7-B0D2-4A7E1DD42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6253" b="2021"/>
          <a:stretch/>
        </p:blipFill>
        <p:spPr bwMode="auto">
          <a:xfrm>
            <a:off x="1242000" y="1694984"/>
            <a:ext cx="6660000" cy="40200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6CA5C0-3FB7-4E14-980E-3C919CC37BD3}"/>
              </a:ext>
            </a:extLst>
          </p:cNvPr>
          <p:cNvSpPr txBox="1"/>
          <p:nvPr/>
        </p:nvSpPr>
        <p:spPr>
          <a:xfrm>
            <a:off x="1803040" y="6407278"/>
            <a:ext cx="70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https://www.gov.uk/government/publications/cmo-annual-report-2011-volume-one-on-the-state-of-the-public-s-health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114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A6441-A27E-41EC-98DD-1B2F1417B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800000"/>
          </a:xfrm>
        </p:spPr>
        <p:txBody>
          <a:bodyPr>
            <a:normAutofit/>
          </a:bodyPr>
          <a:lstStyle/>
          <a:p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Why is school-based prevention important?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8C361-7DEC-45B1-ABFE-EBF0312B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638300"/>
            <a:ext cx="8280000" cy="449579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40000"/>
              </a:lnSpc>
              <a:spcBef>
                <a:spcPts val="450"/>
              </a:spcBef>
              <a:spcAft>
                <a:spcPts val="9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Risk-taking behaviour among young people declining at population level.</a:t>
            </a:r>
          </a:p>
          <a:p>
            <a:pPr>
              <a:lnSpc>
                <a:spcPct val="140000"/>
              </a:lnSpc>
              <a:spcBef>
                <a:spcPts val="450"/>
              </a:spcBef>
              <a:spcAft>
                <a:spcPts val="9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Underage alcohol consumption and ‘binge drinking’, and problematic alcohol consumption in adulthood remain above European average.</a:t>
            </a:r>
          </a:p>
          <a:p>
            <a:pPr>
              <a:lnSpc>
                <a:spcPct val="140000"/>
              </a:lnSpc>
              <a:spcBef>
                <a:spcPts val="450"/>
              </a:spcBef>
              <a:spcAft>
                <a:spcPts val="9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Teenage (and pre-teen) years critically important for influencing long-term behaviours.</a:t>
            </a:r>
          </a:p>
          <a:p>
            <a:pPr>
              <a:lnSpc>
                <a:spcPct val="140000"/>
              </a:lnSpc>
              <a:spcBef>
                <a:spcPts val="450"/>
              </a:spcBef>
              <a:spcAft>
                <a:spcPts val="9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Schools provide potential for universal prevention.</a:t>
            </a:r>
          </a:p>
          <a:p>
            <a:pPr lvl="1">
              <a:lnSpc>
                <a:spcPct val="140000"/>
              </a:lnSpc>
              <a:spcBef>
                <a:spcPts val="450"/>
              </a:spcBef>
              <a:spcAft>
                <a:spcPts val="9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Opportunity for learning from peers and reinforcing social norms.</a:t>
            </a:r>
          </a:p>
          <a:p>
            <a:pPr lvl="1">
              <a:lnSpc>
                <a:spcPct val="140000"/>
              </a:lnSpc>
              <a:spcBef>
                <a:spcPts val="450"/>
              </a:spcBef>
              <a:spcAft>
                <a:spcPts val="9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Opportunity for multiple sessions and regular follow-up.</a:t>
            </a:r>
          </a:p>
          <a:p>
            <a:pPr lvl="1">
              <a:lnSpc>
                <a:spcPct val="140000"/>
              </a:lnSpc>
              <a:spcBef>
                <a:spcPts val="450"/>
              </a:spcBef>
              <a:spcAft>
                <a:spcPts val="900"/>
              </a:spcAft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School-based interventions can reduce substance use AND improve attainment, attachment to school and wellbeing.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B83C55-CA60-4ED4-A19A-2E397F1139AD}"/>
              </a:ext>
            </a:extLst>
          </p:cNvPr>
          <p:cNvSpPr txBox="1"/>
          <p:nvPr/>
        </p:nvSpPr>
        <p:spPr>
          <a:xfrm>
            <a:off x="3888315" y="6357183"/>
            <a:ext cx="49575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http://mentor-adepis.org/school-based-alcohol-drug-education-prevention-works/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19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A6441-A27E-41EC-98DD-1B2F1417B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440000"/>
          </a:xfrm>
        </p:spPr>
        <p:txBody>
          <a:bodyPr>
            <a:normAutofit/>
          </a:bodyPr>
          <a:lstStyle/>
          <a:p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What works in substance use prevention?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88C818-2799-4B09-B0B1-3E087BBF4B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51" t="11351" r="26793" b="3965"/>
          <a:stretch/>
        </p:blipFill>
        <p:spPr>
          <a:xfrm>
            <a:off x="432000" y="1150075"/>
            <a:ext cx="3240000" cy="458674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66CF05-5C53-41B4-B410-4A3FA04E15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659" t="10810" r="29243" b="13333"/>
          <a:stretch/>
        </p:blipFill>
        <p:spPr>
          <a:xfrm>
            <a:off x="2952000" y="1581049"/>
            <a:ext cx="3240000" cy="45620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A29A58-1FF2-46C2-875D-1D7B16EB94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352" t="10450" r="26649" b="4324"/>
          <a:stretch/>
        </p:blipFill>
        <p:spPr>
          <a:xfrm>
            <a:off x="5472002" y="2078593"/>
            <a:ext cx="3240000" cy="46021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D4D679-EAFE-41B1-8F95-3E21C15884A7}"/>
              </a:ext>
            </a:extLst>
          </p:cNvPr>
          <p:cNvSpPr txBox="1"/>
          <p:nvPr/>
        </p:nvSpPr>
        <p:spPr>
          <a:xfrm>
            <a:off x="331639" y="6141476"/>
            <a:ext cx="487680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dirty="0">
                <a:hlinkClick r:id="rId6"/>
              </a:rPr>
              <a:t>http://mentoruk.org.uk/we-dont-get-taught-enough/</a:t>
            </a:r>
            <a:endParaRPr lang="en-US" sz="1050" dirty="0"/>
          </a:p>
          <a:p>
            <a:pPr>
              <a:spcAft>
                <a:spcPts val="300"/>
              </a:spcAft>
            </a:pPr>
            <a:r>
              <a:rPr lang="en-US" sz="1050" dirty="0">
                <a:hlinkClick r:id="rId7"/>
              </a:rPr>
              <a:t>http://www.gov.scot/Publications/2016/12/4388</a:t>
            </a:r>
            <a:endParaRPr lang="en-US" sz="1050" dirty="0"/>
          </a:p>
          <a:p>
            <a:pPr>
              <a:spcAft>
                <a:spcPts val="300"/>
              </a:spcAft>
            </a:pPr>
            <a:r>
              <a:rPr lang="en-US" sz="1050" dirty="0">
                <a:hlinkClick r:id="rId8"/>
              </a:rPr>
              <a:t>http://mentor-adepis.org/school-based-alcohol-drug-education-prevention-works/</a:t>
            </a:r>
            <a:r>
              <a:rPr lang="en-US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4527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A6441-A27E-41EC-98DD-1B2F1417B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800000"/>
          </a:xfrm>
        </p:spPr>
        <p:txBody>
          <a:bodyPr>
            <a:normAutofit/>
          </a:bodyPr>
          <a:lstStyle/>
          <a:p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What doesn’t work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8C361-7DEC-45B1-ABFE-EBF0312B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654175"/>
            <a:ext cx="8280000" cy="4351338"/>
          </a:xfrm>
        </p:spPr>
        <p:txBody>
          <a:bodyPr/>
          <a:lstStyle/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19136"/>
              </a:buClr>
              <a:buFont typeface="Wingdings" panose="05000000000000000000" pitchFamily="2" charset="2"/>
              <a:buChar char="û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Emphasising harms &amp; fear arousal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19136"/>
              </a:buClr>
              <a:buFont typeface="Wingdings" panose="05000000000000000000" pitchFamily="2" charset="2"/>
              <a:buChar char="û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Knowledge-based education (relying on information alone)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19136"/>
              </a:buClr>
              <a:buFont typeface="Wingdings" panose="05000000000000000000" pitchFamily="2" charset="2"/>
              <a:buChar char="û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One-off sessions in isolation, e.g. assemblies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19136"/>
              </a:buClr>
              <a:buFont typeface="Wingdings" panose="05000000000000000000" pitchFamily="2" charset="2"/>
              <a:buChar char="û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Passive approaches (posters, leaflets, TV adverts)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19136"/>
              </a:buClr>
              <a:buFont typeface="Wingdings" panose="05000000000000000000" pitchFamily="2" charset="2"/>
              <a:buChar char="û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Use of ex drug users and/or police officers</a:t>
            </a:r>
          </a:p>
        </p:txBody>
      </p:sp>
    </p:spTree>
    <p:extLst>
      <p:ext uri="{BB962C8B-B14F-4D97-AF65-F5344CB8AC3E}">
        <p14:creationId xmlns:p14="http://schemas.microsoft.com/office/powerpoint/2010/main" val="49037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A6441-A27E-41EC-98DD-1B2F1417B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800000"/>
          </a:xfrm>
        </p:spPr>
        <p:txBody>
          <a:bodyPr>
            <a:normAutofit/>
          </a:bodyPr>
          <a:lstStyle/>
          <a:p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What the evidence tells us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8C361-7DEC-45B1-ABFE-EBF0312B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654175"/>
            <a:ext cx="8280000" cy="4351338"/>
          </a:xfrm>
        </p:spPr>
        <p:txBody>
          <a:bodyPr>
            <a:normAutofit lnSpcReduction="10000"/>
          </a:bodyPr>
          <a:lstStyle/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19136"/>
              </a:buClr>
              <a:buFont typeface="Wingdings" panose="05000000000000000000" pitchFamily="2" charset="2"/>
              <a:buChar char="ü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Approaches based on ‘social influences’ are the most effective at changing young people’s behaviour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19136"/>
              </a:buClr>
              <a:buFont typeface="Wingdings" panose="05000000000000000000" pitchFamily="2" charset="2"/>
              <a:buChar char="ü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Programmes based on life-skills approaches reduce alcohol, tobacco and cannabis use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19136"/>
              </a:buClr>
              <a:buFont typeface="Wingdings" panose="05000000000000000000" pitchFamily="2" charset="2"/>
              <a:buChar char="ü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Interventions developing students’ prosocial skills and emotional intelligence contribute to reducing substance use and violent behaviours and improving academic outcomes</a:t>
            </a:r>
          </a:p>
          <a:p>
            <a:pPr marL="360000" indent="-360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19136"/>
              </a:buClr>
              <a:buFont typeface="Wingdings" panose="05000000000000000000" pitchFamily="2" charset="2"/>
              <a:buChar char="ü"/>
            </a:pPr>
            <a:r>
              <a:rPr lang="en-GB" sz="2400" dirty="0">
                <a:latin typeface="Arial" pitchFamily="34" charset="0"/>
                <a:cs typeface="Arial" pitchFamily="34" charset="0"/>
              </a:rPr>
              <a:t>Part of a whole-school approach: delivered through a series of structured sessions, interactive sessions over multiple years by trained teachers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519136"/>
              </a:buClr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48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A6441-A27E-41EC-98DD-1B2F1417B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800000"/>
          </a:xfrm>
        </p:spPr>
        <p:txBody>
          <a:bodyPr>
            <a:normAutofit/>
          </a:bodyPr>
          <a:lstStyle/>
          <a:p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What does this mean for schools &amp; practitioners?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B6C85D-5035-4029-B4AC-4D9C3FA641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1435450"/>
            <a:ext cx="7296150" cy="519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99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A6441-A27E-41EC-98DD-1B2F1417B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0"/>
            <a:ext cx="8280000" cy="1800000"/>
          </a:xfrm>
        </p:spPr>
        <p:txBody>
          <a:bodyPr>
            <a:normAutofit/>
          </a:bodyPr>
          <a:lstStyle/>
          <a:p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Implementing the evidence base	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8C361-7DEC-45B1-ABFE-EBF0312B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654175"/>
            <a:ext cx="3771697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Big gaps between the evidence base and reality ‘on the ground’.</a:t>
            </a:r>
          </a:p>
          <a:p>
            <a:pPr marL="360000" indent="-360000">
              <a:lnSpc>
                <a:spcPct val="100000"/>
              </a:lnSpc>
              <a:buClr>
                <a:srgbClr val="519136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Share evidence of what works</a:t>
            </a:r>
          </a:p>
          <a:p>
            <a:pPr marL="360000" indent="-360000">
              <a:lnSpc>
                <a:spcPct val="100000"/>
              </a:lnSpc>
              <a:buClr>
                <a:srgbClr val="519136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Develop evidence-based localised approaches</a:t>
            </a:r>
          </a:p>
          <a:p>
            <a:pPr marL="360000" indent="-360000">
              <a:lnSpc>
                <a:spcPct val="100000"/>
              </a:lnSpc>
              <a:buClr>
                <a:srgbClr val="519136"/>
              </a:buClr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Build ‘Communities of Practice’ to bridge gaps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32F672-BC98-442F-A34A-4B0EF1239BD0}"/>
              </a:ext>
            </a:extLst>
          </p:cNvPr>
          <p:cNvSpPr txBox="1"/>
          <p:nvPr/>
        </p:nvSpPr>
        <p:spPr>
          <a:xfrm>
            <a:off x="317180" y="6005513"/>
            <a:ext cx="831600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50" dirty="0">
                <a:hlinkClick r:id="rId2"/>
              </a:rPr>
              <a:t>http://mentoruk.org.uk/we-dont-get-taught-enough/</a:t>
            </a:r>
            <a:endParaRPr lang="en-US" sz="1050" dirty="0"/>
          </a:p>
          <a:p>
            <a:pPr>
              <a:spcAft>
                <a:spcPts val="300"/>
              </a:spcAft>
            </a:pPr>
            <a:r>
              <a:rPr lang="en-US" sz="1050" dirty="0">
                <a:hlinkClick r:id="rId3"/>
              </a:rPr>
              <a:t>http://www.gov.scot/Resource/0052/00528562.pdf</a:t>
            </a:r>
            <a:endParaRPr lang="en-US" sz="1050" dirty="0"/>
          </a:p>
          <a:p>
            <a:pPr>
              <a:spcAft>
                <a:spcPts val="300"/>
              </a:spcAft>
            </a:pPr>
            <a:r>
              <a:rPr lang="en-US" sz="1050" dirty="0">
                <a:hlinkClick r:id="rId4"/>
              </a:rPr>
              <a:t>https://digitalpublications.parliament.scot/Committees/Report/ES/2017/5/22/Let-s-Talk-About-Personal-and-Social-Education-1#Executive-Summary</a:t>
            </a:r>
            <a:r>
              <a:rPr lang="en-US" sz="1050" dirty="0"/>
              <a:t> 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451C166-434F-4675-AEEF-A5247B403C9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2508" r="2508"/>
          <a:stretch>
            <a:fillRect/>
          </a:stretch>
        </p:blipFill>
        <p:spPr>
          <a:xfrm rot="21069073">
            <a:off x="4378850" y="1230728"/>
            <a:ext cx="4176000" cy="43965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6405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A6441-A27E-41EC-98DD-1B2F1417B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0"/>
            <a:ext cx="5919639" cy="1800000"/>
          </a:xfrm>
        </p:spPr>
        <p:txBody>
          <a:bodyPr>
            <a:normAutofit/>
          </a:bodyPr>
          <a:lstStyle/>
          <a:p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ADEPIS: Alcohol &amp; Drug Education &amp; Prevention Information Service	</a:t>
            </a:r>
            <a:endParaRPr lang="en-US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8C361-7DEC-45B1-ABFE-EBF0312B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2918" y="2289630"/>
            <a:ext cx="2812026" cy="418670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Launched 2013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Funded by Public Health England &amp; the Home Office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Leading source of evidence-based information and resources for school-based drug prevention</a:t>
            </a:r>
          </a:p>
          <a:p>
            <a:pPr marL="230400" indent="0">
              <a:spcBef>
                <a:spcPts val="2400"/>
              </a:spcBef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http://mentor-adepis.org/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 descr="CAYT-ADEPIS large.jpg">
            <a:extLst>
              <a:ext uri="{FF2B5EF4-FFF2-40B4-BE49-F238E27FC236}">
                <a16:creationId xmlns:a16="http://schemas.microsoft.com/office/drawing/2014/main" id="{9ED6A40D-472D-41B5-98E6-57F72304C13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4418" y="0"/>
            <a:ext cx="2689582" cy="14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888452-9A9D-4FCE-900C-5AD13A6591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165" t="7312" r="16623" b="4660"/>
          <a:stretch/>
        </p:blipFill>
        <p:spPr>
          <a:xfrm>
            <a:off x="510656" y="1416285"/>
            <a:ext cx="5153745" cy="54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9614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1041</TotalTime>
  <Words>611</Words>
  <Application>Microsoft Office PowerPoint</Application>
  <PresentationFormat>On-screen Show (4:3)</PresentationFormat>
  <Paragraphs>78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Mentor’s approach to prevention</vt:lpstr>
      <vt:lpstr>Why is school-based prevention important?</vt:lpstr>
      <vt:lpstr>What works in substance use prevention?</vt:lpstr>
      <vt:lpstr>What doesn’t work</vt:lpstr>
      <vt:lpstr>What the evidence tells us</vt:lpstr>
      <vt:lpstr>What does this mean for schools &amp; practitioners?</vt:lpstr>
      <vt:lpstr>Implementing the evidence base </vt:lpstr>
      <vt:lpstr>ADEPIS: Alcohol &amp; Drug Education &amp; Prevention Information Service </vt:lpstr>
      <vt:lpstr>PowerPoint Presentation</vt:lpstr>
      <vt:lpstr>PowerPoint Presentation</vt:lpstr>
      <vt:lpstr>Questions for you…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Thurman</dc:creator>
  <cp:lastModifiedBy>Ben Thurman</cp:lastModifiedBy>
  <cp:revision>32</cp:revision>
  <dcterms:created xsi:type="dcterms:W3CDTF">2018-06-12T11:17:32Z</dcterms:created>
  <dcterms:modified xsi:type="dcterms:W3CDTF">2018-06-19T09:37:27Z</dcterms:modified>
</cp:coreProperties>
</file>