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2" r:id="rId6"/>
    <p:sldId id="268" r:id="rId7"/>
    <p:sldId id="263" r:id="rId8"/>
    <p:sldId id="269" r:id="rId9"/>
    <p:sldId id="260" r:id="rId10"/>
    <p:sldId id="270" r:id="rId11"/>
    <p:sldId id="265" r:id="rId12"/>
    <p:sldId id="271" r:id="rId13"/>
    <p:sldId id="266"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88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AADB56-CCB2-4E82-8CB5-07FA9A9C1BD7}" type="datetimeFigureOut">
              <a:rPr lang="en-GB" smtClean="0"/>
              <a:pPr/>
              <a:t>19/10/2020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52E870-1FE9-4076-A3B3-58FD20BAFE8C}"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5752E870-1FE9-4076-A3B3-58FD20BAFE8C}" type="slidenum">
              <a:rPr lang="en-GB" smtClean="0"/>
              <a:pPr/>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A7D6FBE-2BAB-4085-B1FE-1BF721B3A918}" type="datetimeFigureOut">
              <a:rPr lang="en-GB" smtClean="0"/>
              <a:pPr/>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7D6FBE-2BAB-4085-B1FE-1BF721B3A918}" type="datetimeFigureOut">
              <a:rPr lang="en-GB" smtClean="0"/>
              <a:pPr/>
              <a:t>19/10/2020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A7D6FBE-2BAB-4085-B1FE-1BF721B3A918}" type="datetimeFigureOut">
              <a:rPr lang="en-GB" smtClean="0"/>
              <a:pPr/>
              <a:t>19/10/2020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A7D6FBE-2BAB-4085-B1FE-1BF721B3A918}" type="datetimeFigureOut">
              <a:rPr lang="en-GB" smtClean="0"/>
              <a:pPr/>
              <a:t>19/10/2020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A7D6FBE-2BAB-4085-B1FE-1BF721B3A918}" type="datetimeFigureOut">
              <a:rPr lang="en-GB" smtClean="0"/>
              <a:pPr/>
              <a:t>19/10/2020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7D6FBE-2BAB-4085-B1FE-1BF721B3A918}" type="datetimeFigureOut">
              <a:rPr lang="en-GB" smtClean="0"/>
              <a:pPr/>
              <a:t>19/10/2020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D6FBE-2BAB-4085-B1FE-1BF721B3A918}" type="datetimeFigureOut">
              <a:rPr lang="en-GB" smtClean="0"/>
              <a:pPr/>
              <a:t>19/10/2020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7D6FBE-2BAB-4085-B1FE-1BF721B3A918}" type="datetimeFigureOut">
              <a:rPr lang="en-GB" smtClean="0"/>
              <a:pPr/>
              <a:t>19/10/2020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6AFE520-6DE5-4E2E-985F-45F656AFB227}"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7D6FBE-2BAB-4085-B1FE-1BF721B3A918}" type="datetimeFigureOut">
              <a:rPr lang="en-GB" smtClean="0"/>
              <a:pPr/>
              <a:t>19/10/2020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AFE520-6DE5-4E2E-985F-45F656AFB22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a:bodyPr>
          <a:lstStyle/>
          <a:p>
            <a:r>
              <a:rPr lang="en-GB" b="1" dirty="0" smtClean="0"/>
              <a:t>What are the legal consequences of drugs</a:t>
            </a:r>
            <a:r>
              <a:rPr lang="en-GB" b="1" dirty="0" smtClean="0"/>
              <a:t>?</a:t>
            </a:r>
            <a:endParaRPr lang="en-GB" b="1" dirty="0" smtClean="0"/>
          </a:p>
        </p:txBody>
      </p:sp>
      <p:pic>
        <p:nvPicPr>
          <p:cNvPr id="1026" name="Picture 2" descr="S:\Eve\Health Improvement Specialist\Images\H-SAT\Final-HSAT-Logo-Landscape-with-web-address.jpg"/>
          <p:cNvPicPr>
            <a:picLocks noChangeAspect="1" noChangeArrowheads="1"/>
          </p:cNvPicPr>
          <p:nvPr/>
        </p:nvPicPr>
        <p:blipFill>
          <a:blip r:embed="rId3" cstate="print"/>
          <a:srcRect/>
          <a:stretch>
            <a:fillRect/>
          </a:stretch>
        </p:blipFill>
        <p:spPr bwMode="auto">
          <a:xfrm>
            <a:off x="649932" y="673224"/>
            <a:ext cx="7810500" cy="29718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normAutofit fontScale="90000"/>
          </a:bodyPr>
          <a:lstStyle/>
          <a:p>
            <a:r>
              <a:rPr lang="en-GB" dirty="0" smtClean="0"/>
              <a:t>Quiz  - Who is breaking the law</a:t>
            </a:r>
            <a:endParaRPr lang="en-GB" dirty="0"/>
          </a:p>
        </p:txBody>
      </p:sp>
      <p:sp>
        <p:nvSpPr>
          <p:cNvPr id="3" name="Content Placeholder 2"/>
          <p:cNvSpPr>
            <a:spLocks noGrp="1"/>
          </p:cNvSpPr>
          <p:nvPr>
            <p:ph idx="1"/>
          </p:nvPr>
        </p:nvSpPr>
        <p:spPr/>
        <p:txBody>
          <a:bodyPr/>
          <a:lstStyle/>
          <a:p>
            <a:pPr>
              <a:buNone/>
            </a:pPr>
            <a:r>
              <a:rPr lang="en-GB" dirty="0" smtClean="0"/>
              <a:t>6. Fiona’s mum has multiple sclerosis.  For her, using cannabis makes her feel much better.  Fiona gets the cannabis for her.  Are either of them breaking the law?</a:t>
            </a:r>
          </a:p>
          <a:p>
            <a:pPr>
              <a:buNone/>
            </a:pPr>
            <a:r>
              <a:rPr lang="en-GB" dirty="0" smtClean="0"/>
              <a:t>	</a:t>
            </a:r>
            <a:r>
              <a:rPr lang="en-GB" dirty="0" smtClean="0">
                <a:solidFill>
                  <a:schemeClr val="tx2"/>
                </a:solidFill>
              </a:rPr>
              <a:t>Yes, it is an offence for a person to have a controlled drug in their possession and an offence to supply a controlled drug.</a:t>
            </a:r>
          </a:p>
          <a:p>
            <a:endParaRPr lang="en-GB" dirty="0"/>
          </a:p>
        </p:txBody>
      </p:sp>
      <p:pic>
        <p:nvPicPr>
          <p:cNvPr id="5"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39136" cy="1143000"/>
          </a:xfrm>
        </p:spPr>
        <p:txBody>
          <a:bodyPr>
            <a:normAutofit fontScale="90000"/>
          </a:bodyPr>
          <a:lstStyle/>
          <a:p>
            <a:r>
              <a:rPr lang="en-GB" dirty="0" smtClean="0"/>
              <a:t>Quiz  - Who is breaking the law</a:t>
            </a:r>
            <a:endParaRPr lang="en-GB" dirty="0"/>
          </a:p>
        </p:txBody>
      </p:sp>
      <p:sp>
        <p:nvSpPr>
          <p:cNvPr id="3" name="Content Placeholder 2"/>
          <p:cNvSpPr>
            <a:spLocks noGrp="1"/>
          </p:cNvSpPr>
          <p:nvPr>
            <p:ph idx="1"/>
          </p:nvPr>
        </p:nvSpPr>
        <p:spPr>
          <a:xfrm>
            <a:off x="457200" y="1412776"/>
            <a:ext cx="8229600" cy="5112568"/>
          </a:xfrm>
        </p:spPr>
        <p:txBody>
          <a:bodyPr>
            <a:normAutofit fontScale="92500"/>
          </a:bodyPr>
          <a:lstStyle/>
          <a:p>
            <a:pPr>
              <a:buNone/>
            </a:pPr>
            <a:r>
              <a:rPr lang="en-GB" dirty="0" smtClean="0"/>
              <a:t>7. </a:t>
            </a:r>
            <a:r>
              <a:rPr lang="en-GB" dirty="0" err="1" smtClean="0"/>
              <a:t>Krysztof</a:t>
            </a:r>
            <a:r>
              <a:rPr lang="en-GB" dirty="0" smtClean="0"/>
              <a:t> drives home after drinking two bottles of beer.  Is he breaking the law?</a:t>
            </a:r>
          </a:p>
          <a:p>
            <a:pPr>
              <a:buNone/>
            </a:pPr>
            <a:r>
              <a:rPr lang="en-GB" dirty="0" smtClean="0"/>
              <a:t>	</a:t>
            </a:r>
            <a:r>
              <a:rPr lang="en-GB" dirty="0" smtClean="0">
                <a:solidFill>
                  <a:schemeClr val="tx2"/>
                </a:solidFill>
              </a:rPr>
              <a:t>Drink drive limit - </a:t>
            </a:r>
            <a:r>
              <a:rPr lang="en-US" b="1" dirty="0" smtClean="0">
                <a:solidFill>
                  <a:schemeClr val="tx2"/>
                </a:solidFill>
              </a:rPr>
              <a:t>Breath –</a:t>
            </a:r>
            <a:r>
              <a:rPr lang="en-US" dirty="0" smtClean="0">
                <a:solidFill>
                  <a:schemeClr val="tx2"/>
                </a:solidFill>
              </a:rPr>
              <a:t> 22 </a:t>
            </a:r>
            <a:r>
              <a:rPr lang="en-US" dirty="0" err="1" smtClean="0">
                <a:solidFill>
                  <a:schemeClr val="tx2"/>
                </a:solidFill>
              </a:rPr>
              <a:t>microgrammes</a:t>
            </a:r>
            <a:r>
              <a:rPr lang="en-US" dirty="0" smtClean="0">
                <a:solidFill>
                  <a:schemeClr val="tx2"/>
                </a:solidFill>
              </a:rPr>
              <a:t> of alcohol in 100 milliliters of breath.</a:t>
            </a:r>
            <a:endParaRPr lang="en-GB" dirty="0" smtClean="0">
              <a:solidFill>
                <a:schemeClr val="tx2"/>
              </a:solidFill>
            </a:endParaRPr>
          </a:p>
          <a:p>
            <a:pPr>
              <a:buNone/>
            </a:pPr>
            <a:r>
              <a:rPr lang="en-US" dirty="0" smtClean="0">
                <a:solidFill>
                  <a:schemeClr val="tx2"/>
                </a:solidFill>
              </a:rPr>
              <a:t>	The amount of alcohol you drink to be considered over the driving limit varies from person to person, it depends on age, sex, weight, type of alcohol, what you have eaten and stress levels. </a:t>
            </a:r>
            <a:endParaRPr lang="en-GB" dirty="0" smtClean="0">
              <a:solidFill>
                <a:schemeClr val="tx2"/>
              </a:solidFill>
            </a:endParaRPr>
          </a:p>
          <a:p>
            <a:pPr>
              <a:buNone/>
            </a:pPr>
            <a:r>
              <a:rPr lang="en-US" dirty="0" smtClean="0">
                <a:solidFill>
                  <a:schemeClr val="tx2"/>
                </a:solidFill>
              </a:rPr>
              <a:t>	[This amount would most likely put </a:t>
            </a:r>
            <a:r>
              <a:rPr lang="en-US" dirty="0" err="1" smtClean="0">
                <a:solidFill>
                  <a:schemeClr val="tx2"/>
                </a:solidFill>
              </a:rPr>
              <a:t>Krysztof</a:t>
            </a:r>
            <a:r>
              <a:rPr lang="en-US" dirty="0" smtClean="0">
                <a:solidFill>
                  <a:schemeClr val="tx2"/>
                </a:solidFill>
              </a:rPr>
              <a:t> over the limit.]</a:t>
            </a:r>
            <a:endParaRPr lang="en-GB" dirty="0" smtClean="0">
              <a:solidFill>
                <a:schemeClr val="tx2"/>
              </a:solidFill>
            </a:endParaRPr>
          </a:p>
          <a:p>
            <a:pPr>
              <a:buNone/>
            </a:pPr>
            <a:endParaRPr lang="en-GB" dirty="0" smtClean="0"/>
          </a:p>
        </p:txBody>
      </p:sp>
      <p:pic>
        <p:nvPicPr>
          <p:cNvPr id="4"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39136" cy="1143000"/>
          </a:xfrm>
        </p:spPr>
        <p:txBody>
          <a:bodyPr>
            <a:normAutofit fontScale="90000"/>
          </a:bodyPr>
          <a:lstStyle/>
          <a:p>
            <a:r>
              <a:rPr lang="en-GB" dirty="0" smtClean="0"/>
              <a:t>Quiz  - Who is breaking the law</a:t>
            </a:r>
            <a:endParaRPr lang="en-GB" dirty="0"/>
          </a:p>
        </p:txBody>
      </p:sp>
      <p:sp>
        <p:nvSpPr>
          <p:cNvPr id="3" name="Content Placeholder 2"/>
          <p:cNvSpPr>
            <a:spLocks noGrp="1"/>
          </p:cNvSpPr>
          <p:nvPr>
            <p:ph idx="1"/>
          </p:nvPr>
        </p:nvSpPr>
        <p:spPr/>
        <p:txBody>
          <a:bodyPr>
            <a:normAutofit fontScale="85000" lnSpcReduction="10000"/>
          </a:bodyPr>
          <a:lstStyle/>
          <a:p>
            <a:pPr>
              <a:buNone/>
            </a:pPr>
            <a:r>
              <a:rPr lang="en-GB" dirty="0" smtClean="0"/>
              <a:t>8. </a:t>
            </a:r>
            <a:r>
              <a:rPr lang="en-GB" dirty="0" err="1" smtClean="0"/>
              <a:t>Meera</a:t>
            </a:r>
            <a:r>
              <a:rPr lang="en-GB" dirty="0" smtClean="0"/>
              <a:t> takes some of her dad’s prescription medicine, Codeine, that he takes for his bad back.  </a:t>
            </a:r>
            <a:r>
              <a:rPr lang="en-GB" dirty="0" err="1" smtClean="0"/>
              <a:t>Meera</a:t>
            </a:r>
            <a:r>
              <a:rPr lang="en-GB" dirty="0" smtClean="0"/>
              <a:t> shares these with her friend, and they take some of the tablets together. Is </a:t>
            </a:r>
            <a:r>
              <a:rPr lang="en-GB" dirty="0" err="1" smtClean="0"/>
              <a:t>Meera</a:t>
            </a:r>
            <a:r>
              <a:rPr lang="en-GB" dirty="0" smtClean="0"/>
              <a:t> breaking the law</a:t>
            </a:r>
            <a:r>
              <a:rPr lang="en-GB" dirty="0" smtClean="0"/>
              <a:t>?</a:t>
            </a:r>
          </a:p>
          <a:p>
            <a:pPr>
              <a:buNone/>
            </a:pPr>
            <a:endParaRPr lang="en-GB" dirty="0" smtClean="0"/>
          </a:p>
          <a:p>
            <a:pPr>
              <a:buNone/>
            </a:pPr>
            <a:r>
              <a:rPr lang="en-GB" dirty="0" smtClean="0"/>
              <a:t>	</a:t>
            </a:r>
            <a:r>
              <a:rPr lang="en-GB" dirty="0" smtClean="0">
                <a:solidFill>
                  <a:schemeClr val="tx2"/>
                </a:solidFill>
              </a:rPr>
              <a:t>Yes, Codeine is a Class B drug.  You may be charged with possessing an illegal substance if you’re caught with drugs, whether they’re yours or not. Sharing drugs is considered supplying.  Prescription drugs must be taken in accordance with instructions, detailed by an official healthcare professional.  </a:t>
            </a:r>
          </a:p>
        </p:txBody>
      </p:sp>
      <p:pic>
        <p:nvPicPr>
          <p:cNvPr id="4"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995120" cy="1143000"/>
          </a:xfrm>
        </p:spPr>
        <p:txBody>
          <a:bodyPr>
            <a:normAutofit fontScale="90000"/>
          </a:bodyPr>
          <a:lstStyle/>
          <a:p>
            <a:r>
              <a:rPr lang="en-GB" dirty="0" smtClean="0"/>
              <a:t>Quiz  - Who is breaking the law</a:t>
            </a:r>
            <a:endParaRPr lang="en-GB" dirty="0"/>
          </a:p>
        </p:txBody>
      </p:sp>
      <p:sp>
        <p:nvSpPr>
          <p:cNvPr id="3" name="Content Placeholder 2"/>
          <p:cNvSpPr>
            <a:spLocks noGrp="1"/>
          </p:cNvSpPr>
          <p:nvPr>
            <p:ph idx="1"/>
          </p:nvPr>
        </p:nvSpPr>
        <p:spPr/>
        <p:txBody>
          <a:bodyPr>
            <a:normAutofit fontScale="92500"/>
          </a:bodyPr>
          <a:lstStyle/>
          <a:p>
            <a:pPr>
              <a:buNone/>
            </a:pPr>
            <a:r>
              <a:rPr lang="en-GB" dirty="0" smtClean="0"/>
              <a:t>9. Sam waits outside the corner shop and asks adults to buy some vodka for him.  Eventually someone does.  Is Sam breaking the law?</a:t>
            </a:r>
          </a:p>
          <a:p>
            <a:pPr>
              <a:buNone/>
            </a:pPr>
            <a:r>
              <a:rPr lang="en-GB" dirty="0" smtClean="0"/>
              <a:t>	</a:t>
            </a:r>
            <a:r>
              <a:rPr lang="en-GB" dirty="0" smtClean="0">
                <a:solidFill>
                  <a:schemeClr val="tx2"/>
                </a:solidFill>
              </a:rPr>
              <a:t>No, Sam is not breaking the law. But, it is against the law for an adult to buy or attempt to buy alcohol on behalf of someone under 18. (Retailers can reserve the right to refuse the sale of alcohol to an adult if they’re accompanied by a child and think the alcohol is being bought for the child).  </a:t>
            </a:r>
          </a:p>
          <a:p>
            <a:endParaRPr lang="en-GB" dirty="0"/>
          </a:p>
        </p:txBody>
      </p:sp>
      <p:pic>
        <p:nvPicPr>
          <p:cNvPr id="5"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39136" cy="1143000"/>
          </a:xfrm>
        </p:spPr>
        <p:txBody>
          <a:bodyPr>
            <a:normAutofit fontScale="90000"/>
          </a:bodyPr>
          <a:lstStyle/>
          <a:p>
            <a:r>
              <a:rPr lang="en-GB" dirty="0" smtClean="0"/>
              <a:t>Quiz  - Who is breaking the law</a:t>
            </a:r>
            <a:endParaRPr lang="en-GB" dirty="0"/>
          </a:p>
        </p:txBody>
      </p:sp>
      <p:sp>
        <p:nvSpPr>
          <p:cNvPr id="3" name="Content Placeholder 2"/>
          <p:cNvSpPr>
            <a:spLocks noGrp="1"/>
          </p:cNvSpPr>
          <p:nvPr>
            <p:ph idx="1"/>
          </p:nvPr>
        </p:nvSpPr>
        <p:spPr/>
        <p:txBody>
          <a:bodyPr/>
          <a:lstStyle/>
          <a:p>
            <a:pPr>
              <a:buNone/>
            </a:pPr>
            <a:r>
              <a:rPr lang="en-GB" dirty="0" smtClean="0"/>
              <a:t>10. Sarah’s mum gives her some wine during a family meal at home.  Is Sarah breaking the law?</a:t>
            </a:r>
          </a:p>
          <a:p>
            <a:pPr>
              <a:buNone/>
            </a:pPr>
            <a:r>
              <a:rPr lang="en-GB" dirty="0" smtClean="0"/>
              <a:t>	</a:t>
            </a:r>
            <a:r>
              <a:rPr lang="en-GB" dirty="0" smtClean="0">
                <a:solidFill>
                  <a:schemeClr val="tx2"/>
                </a:solidFill>
              </a:rPr>
              <a:t>No, it is not illegal for a child aged 5 to 16 to drink alcohol at home or on other private premises</a:t>
            </a:r>
            <a:r>
              <a:rPr lang="en-GB" dirty="0" smtClean="0"/>
              <a:t>. </a:t>
            </a:r>
          </a:p>
          <a:p>
            <a:pPr>
              <a:buNone/>
            </a:pPr>
            <a:endParaRPr lang="en-GB" dirty="0"/>
          </a:p>
        </p:txBody>
      </p:sp>
      <p:pic>
        <p:nvPicPr>
          <p:cNvPr id="4"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lstStyle/>
          <a:p>
            <a:r>
              <a:rPr lang="en-GB" dirty="0" smtClean="0"/>
              <a:t>Discuss</a:t>
            </a:r>
            <a:endParaRPr lang="en-GB" dirty="0"/>
          </a:p>
        </p:txBody>
      </p:sp>
      <p:sp>
        <p:nvSpPr>
          <p:cNvPr id="3" name="Content Placeholder 2"/>
          <p:cNvSpPr>
            <a:spLocks noGrp="1"/>
          </p:cNvSpPr>
          <p:nvPr>
            <p:ph idx="1"/>
          </p:nvPr>
        </p:nvSpPr>
        <p:spPr/>
        <p:txBody>
          <a:bodyPr>
            <a:normAutofit/>
          </a:bodyPr>
          <a:lstStyle/>
          <a:p>
            <a:pPr lvl="0"/>
            <a:r>
              <a:rPr lang="en-GB" dirty="0" smtClean="0"/>
              <a:t>Do you have any rules within your family?  Why?</a:t>
            </a:r>
            <a:endParaRPr lang="en-GB" b="1" dirty="0" smtClean="0"/>
          </a:p>
          <a:p>
            <a:pPr lvl="0"/>
            <a:r>
              <a:rPr lang="en-GB" dirty="0" smtClean="0"/>
              <a:t>Do you have any (unsaid) rules between your friends?  Why?</a:t>
            </a:r>
            <a:endParaRPr lang="en-GB" b="1" dirty="0" smtClean="0"/>
          </a:p>
          <a:p>
            <a:pPr lvl="0"/>
            <a:r>
              <a:rPr lang="en-GB" dirty="0" smtClean="0"/>
              <a:t>Why do we have laws in general?</a:t>
            </a:r>
            <a:endParaRPr lang="en-GB" b="1" dirty="0" smtClean="0"/>
          </a:p>
          <a:p>
            <a:pPr lvl="0"/>
            <a:r>
              <a:rPr lang="en-GB" dirty="0" smtClean="0"/>
              <a:t>Do you know about the school policy on drugs (including smoking and alcohol)?  What does it say? Is there one?</a:t>
            </a:r>
            <a:endParaRPr lang="en-GB" b="1" dirty="0" smtClean="0"/>
          </a:p>
          <a:p>
            <a:endParaRPr lang="en-GB" dirty="0"/>
          </a:p>
        </p:txBody>
      </p:sp>
      <p:pic>
        <p:nvPicPr>
          <p:cNvPr id="2050"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lstStyle/>
          <a:p>
            <a:endParaRPr lang="en-GB" dirty="0"/>
          </a:p>
        </p:txBody>
      </p:sp>
      <p:sp>
        <p:nvSpPr>
          <p:cNvPr id="3" name="Content Placeholder 2"/>
          <p:cNvSpPr>
            <a:spLocks noGrp="1"/>
          </p:cNvSpPr>
          <p:nvPr>
            <p:ph idx="1"/>
          </p:nvPr>
        </p:nvSpPr>
        <p:spPr/>
        <p:txBody>
          <a:bodyPr>
            <a:normAutofit/>
          </a:bodyPr>
          <a:lstStyle/>
          <a:p>
            <a:pPr lvl="0"/>
            <a:r>
              <a:rPr lang="en-GB" dirty="0" smtClean="0"/>
              <a:t>What do you know about laws regarding drugs</a:t>
            </a:r>
            <a:r>
              <a:rPr lang="en-GB" dirty="0" smtClean="0"/>
              <a:t>?</a:t>
            </a:r>
          </a:p>
          <a:p>
            <a:pPr lvl="0"/>
            <a:endParaRPr lang="en-GB" b="1" dirty="0" smtClean="0"/>
          </a:p>
          <a:p>
            <a:pPr lvl="0"/>
            <a:r>
              <a:rPr lang="en-GB" dirty="0" smtClean="0"/>
              <a:t>Why are they in place?</a:t>
            </a:r>
            <a:endParaRPr lang="en-GB" b="1" dirty="0" smtClean="0"/>
          </a:p>
          <a:p>
            <a:pPr lvl="0"/>
            <a:r>
              <a:rPr lang="en-GB" dirty="0" smtClean="0"/>
              <a:t>To protect young people?  Other people?</a:t>
            </a:r>
            <a:endParaRPr lang="en-GB" b="1" dirty="0" smtClean="0"/>
          </a:p>
          <a:p>
            <a:pPr lvl="0"/>
            <a:r>
              <a:rPr lang="en-GB" dirty="0" smtClean="0"/>
              <a:t>What other reasons could there be?</a:t>
            </a:r>
            <a:endParaRPr lang="en-GB" b="1" dirty="0" smtClean="0"/>
          </a:p>
          <a:p>
            <a:pPr lvl="0"/>
            <a:r>
              <a:rPr lang="en-GB" dirty="0" smtClean="0"/>
              <a:t>What are the advantages and disadvantages of current laws and regulations? </a:t>
            </a:r>
            <a:endParaRPr lang="en-GB" b="1" dirty="0" smtClean="0"/>
          </a:p>
          <a:p>
            <a:endParaRPr lang="en-GB" b="1" dirty="0" smtClean="0"/>
          </a:p>
        </p:txBody>
      </p:sp>
      <p:pic>
        <p:nvPicPr>
          <p:cNvPr id="2050"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067128" cy="1143000"/>
          </a:xfrm>
        </p:spPr>
        <p:txBody>
          <a:bodyPr/>
          <a:lstStyle/>
          <a:p>
            <a:r>
              <a:rPr lang="en-GB" dirty="0" smtClean="0"/>
              <a:t>In small groups, discuss:</a:t>
            </a:r>
            <a:endParaRPr lang="en-GB" dirty="0"/>
          </a:p>
        </p:txBody>
      </p:sp>
      <p:sp>
        <p:nvSpPr>
          <p:cNvPr id="3" name="Content Placeholder 2"/>
          <p:cNvSpPr>
            <a:spLocks noGrp="1"/>
          </p:cNvSpPr>
          <p:nvPr>
            <p:ph idx="1"/>
          </p:nvPr>
        </p:nvSpPr>
        <p:spPr/>
        <p:txBody>
          <a:bodyPr>
            <a:normAutofit fontScale="92500" lnSpcReduction="20000"/>
          </a:bodyPr>
          <a:lstStyle/>
          <a:p>
            <a:pPr lvl="0"/>
            <a:r>
              <a:rPr lang="en-GB" dirty="0" smtClean="0"/>
              <a:t>What are the two main acts in drug legislation in the UK? </a:t>
            </a:r>
            <a:endParaRPr lang="en-GB" b="1" dirty="0" smtClean="0"/>
          </a:p>
          <a:p>
            <a:pPr lvl="0"/>
            <a:r>
              <a:rPr lang="en-GB" dirty="0" smtClean="0"/>
              <a:t>Why is there a drug classification system</a:t>
            </a:r>
            <a:r>
              <a:rPr lang="en-GB" dirty="0" smtClean="0"/>
              <a:t>?</a:t>
            </a:r>
          </a:p>
          <a:p>
            <a:pPr lvl="0"/>
            <a:r>
              <a:rPr lang="en-GB" dirty="0" smtClean="0"/>
              <a:t>What </a:t>
            </a:r>
            <a:r>
              <a:rPr lang="en-GB" dirty="0" smtClean="0"/>
              <a:t>penalties exist for possession, supply or smuggling? </a:t>
            </a:r>
            <a:endParaRPr lang="en-GB" dirty="0" smtClean="0"/>
          </a:p>
          <a:p>
            <a:pPr lvl="1"/>
            <a:r>
              <a:rPr lang="en-GB" dirty="0" smtClean="0"/>
              <a:t>Should </a:t>
            </a:r>
            <a:r>
              <a:rPr lang="en-GB" dirty="0" smtClean="0"/>
              <a:t>these be reviewed? </a:t>
            </a:r>
            <a:endParaRPr lang="en-GB" dirty="0" smtClean="0"/>
          </a:p>
          <a:p>
            <a:pPr lvl="1"/>
            <a:r>
              <a:rPr lang="en-GB" dirty="0" smtClean="0"/>
              <a:t>What </a:t>
            </a:r>
            <a:r>
              <a:rPr lang="en-GB" dirty="0" smtClean="0"/>
              <a:t>if a young person was being exploited to sell drugs? </a:t>
            </a:r>
            <a:endParaRPr lang="en-GB" b="1" dirty="0" smtClean="0"/>
          </a:p>
          <a:p>
            <a:pPr lvl="0"/>
            <a:r>
              <a:rPr lang="en-GB" dirty="0" smtClean="0"/>
              <a:t>How might having a drug conviction impact on a person’s life, both in the short term and long term?</a:t>
            </a:r>
            <a:endParaRPr lang="en-GB" b="1" dirty="0" smtClean="0"/>
          </a:p>
          <a:p>
            <a:endParaRPr lang="en-GB" dirty="0"/>
          </a:p>
        </p:txBody>
      </p:sp>
      <p:pic>
        <p:nvPicPr>
          <p:cNvPr id="2050"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39136" cy="1143000"/>
          </a:xfrm>
        </p:spPr>
        <p:txBody>
          <a:bodyPr>
            <a:normAutofit fontScale="90000"/>
          </a:bodyPr>
          <a:lstStyle/>
          <a:p>
            <a:r>
              <a:rPr lang="en-GB" dirty="0" smtClean="0"/>
              <a:t>Quiz  - Who </a:t>
            </a:r>
            <a:r>
              <a:rPr lang="en-GB" dirty="0" smtClean="0"/>
              <a:t>is breaking the law</a:t>
            </a:r>
            <a:endParaRPr lang="en-GB" dirty="0"/>
          </a:p>
        </p:txBody>
      </p:sp>
      <p:sp>
        <p:nvSpPr>
          <p:cNvPr id="3" name="Content Placeholder 2"/>
          <p:cNvSpPr>
            <a:spLocks noGrp="1"/>
          </p:cNvSpPr>
          <p:nvPr>
            <p:ph idx="1"/>
          </p:nvPr>
        </p:nvSpPr>
        <p:spPr>
          <a:xfrm>
            <a:off x="467544" y="1484784"/>
            <a:ext cx="8229600" cy="4886003"/>
          </a:xfrm>
        </p:spPr>
        <p:txBody>
          <a:bodyPr>
            <a:normAutofit fontScale="85000" lnSpcReduction="10000"/>
          </a:bodyPr>
          <a:lstStyle/>
          <a:p>
            <a:pPr>
              <a:buNone/>
            </a:pPr>
            <a:r>
              <a:rPr lang="en-GB" sz="3400" dirty="0" smtClean="0"/>
              <a:t>1. </a:t>
            </a:r>
            <a:r>
              <a:rPr lang="en-GB" sz="3800" dirty="0" smtClean="0"/>
              <a:t>Brian and Jenny are 13 and are drinking cider in the park.  Are they breaking the law?</a:t>
            </a:r>
          </a:p>
          <a:p>
            <a:pPr>
              <a:buNone/>
            </a:pPr>
            <a:r>
              <a:rPr lang="en-GB" sz="3800" dirty="0" smtClean="0"/>
              <a:t>	</a:t>
            </a:r>
            <a:r>
              <a:rPr lang="en-GB" sz="3800" dirty="0" smtClean="0">
                <a:solidFill>
                  <a:schemeClr val="tx2"/>
                </a:solidFill>
              </a:rPr>
              <a:t>Yes, if a person is under 18 and drinking alcohol in a public place, they can be stopped, fined, or arrested by Police. </a:t>
            </a:r>
          </a:p>
          <a:p>
            <a:pPr>
              <a:buNone/>
            </a:pPr>
            <a:r>
              <a:rPr lang="en-GB" sz="3800" dirty="0" smtClean="0">
                <a:solidFill>
                  <a:schemeClr val="tx2"/>
                </a:solidFill>
              </a:rPr>
              <a:t>	If you are under 18, it is against the law for someone to sell you alcohol, to buy or try to buy alcohol, for an adult to buy or try to buy alcohol for you and to drink alcohol in licensed premises</a:t>
            </a:r>
            <a:r>
              <a:rPr lang="en-GB" sz="3800" dirty="0" smtClean="0"/>
              <a:t>.</a:t>
            </a:r>
          </a:p>
          <a:p>
            <a:pPr>
              <a:buNone/>
            </a:pPr>
            <a:endParaRPr lang="en-GB" sz="3800" dirty="0" smtClean="0"/>
          </a:p>
          <a:p>
            <a:pPr>
              <a:buNone/>
            </a:pPr>
            <a:endParaRPr lang="en-GB" dirty="0"/>
          </a:p>
        </p:txBody>
      </p:sp>
      <p:pic>
        <p:nvPicPr>
          <p:cNvPr id="4"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995120" cy="1143000"/>
          </a:xfrm>
        </p:spPr>
        <p:txBody>
          <a:bodyPr>
            <a:normAutofit fontScale="90000"/>
          </a:bodyPr>
          <a:lstStyle/>
          <a:p>
            <a:r>
              <a:rPr lang="en-GB" dirty="0" smtClean="0"/>
              <a:t>Quiz  - Who is breaking the law</a:t>
            </a:r>
            <a:endParaRPr lang="en-GB" dirty="0"/>
          </a:p>
        </p:txBody>
      </p:sp>
      <p:sp>
        <p:nvSpPr>
          <p:cNvPr id="3" name="Content Placeholder 2"/>
          <p:cNvSpPr>
            <a:spLocks noGrp="1"/>
          </p:cNvSpPr>
          <p:nvPr>
            <p:ph idx="1"/>
          </p:nvPr>
        </p:nvSpPr>
        <p:spPr/>
        <p:txBody>
          <a:bodyPr/>
          <a:lstStyle/>
          <a:p>
            <a:pPr>
              <a:buNone/>
            </a:pPr>
            <a:r>
              <a:rPr lang="en-GB" dirty="0" smtClean="0"/>
              <a:t>2. Joel is 16.  He goes into a shop and buys 20 cigarettes.  Is he breaking the law?</a:t>
            </a:r>
          </a:p>
          <a:p>
            <a:pPr>
              <a:buNone/>
            </a:pPr>
            <a:r>
              <a:rPr lang="en-GB" dirty="0" smtClean="0"/>
              <a:t>	</a:t>
            </a:r>
            <a:r>
              <a:rPr lang="en-GB" dirty="0" smtClean="0">
                <a:solidFill>
                  <a:schemeClr val="tx2"/>
                </a:solidFill>
              </a:rPr>
              <a:t>Yes, it is illegal to sell or give tobacco products or smoking equipment to anyone under the age of 18 years.  You are also committing an offence if you ask somebody to sell you cigarettes or ask someone to buy them for you if you’re under 18.</a:t>
            </a:r>
          </a:p>
          <a:p>
            <a:endParaRPr lang="en-GB" dirty="0"/>
          </a:p>
        </p:txBody>
      </p:sp>
      <p:pic>
        <p:nvPicPr>
          <p:cNvPr id="4"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995120" cy="1143000"/>
          </a:xfrm>
        </p:spPr>
        <p:txBody>
          <a:bodyPr>
            <a:normAutofit fontScale="90000"/>
          </a:bodyPr>
          <a:lstStyle/>
          <a:p>
            <a:r>
              <a:rPr lang="en-GB" dirty="0" smtClean="0"/>
              <a:t>Quiz  - Who is breaking the law</a:t>
            </a:r>
            <a:endParaRPr lang="en-GB" dirty="0"/>
          </a:p>
        </p:txBody>
      </p:sp>
      <p:sp>
        <p:nvSpPr>
          <p:cNvPr id="3" name="Content Placeholder 2"/>
          <p:cNvSpPr>
            <a:spLocks noGrp="1"/>
          </p:cNvSpPr>
          <p:nvPr>
            <p:ph idx="1"/>
          </p:nvPr>
        </p:nvSpPr>
        <p:spPr/>
        <p:txBody>
          <a:bodyPr>
            <a:normAutofit/>
          </a:bodyPr>
          <a:lstStyle/>
          <a:p>
            <a:pPr>
              <a:buNone/>
            </a:pPr>
            <a:r>
              <a:rPr lang="en-GB" sz="2600" dirty="0" smtClean="0"/>
              <a:t>3. Lucy is 15, she buys some lighter fluid (butane gas) from a shop to sniff with her friend. Is she breaking the law?</a:t>
            </a:r>
          </a:p>
          <a:p>
            <a:pPr>
              <a:buNone/>
            </a:pPr>
            <a:r>
              <a:rPr lang="en-GB" sz="2600" dirty="0" smtClean="0"/>
              <a:t>	</a:t>
            </a:r>
            <a:r>
              <a:rPr lang="en-GB" sz="2600" dirty="0" smtClean="0">
                <a:solidFill>
                  <a:schemeClr val="tx2"/>
                </a:solidFill>
              </a:rPr>
              <a:t>Solvent </a:t>
            </a:r>
            <a:r>
              <a:rPr lang="en-GB" sz="2600" dirty="0" smtClean="0">
                <a:solidFill>
                  <a:schemeClr val="tx2"/>
                </a:solidFill>
              </a:rPr>
              <a:t>use </a:t>
            </a:r>
            <a:r>
              <a:rPr lang="en-GB" sz="2600" dirty="0" smtClean="0">
                <a:solidFill>
                  <a:schemeClr val="tx2"/>
                </a:solidFill>
              </a:rPr>
              <a:t>isn’t illegal. However, under Scottish law you can be prosecuted for ‘recklessly’ selling any substances to any age group if you suspect or know they’re going to be inhaled. Also, it is an offence to supply a cigarette lighter refill canister containing butane or a substance with butane as a constituent part to any person under the age of 18.  </a:t>
            </a:r>
          </a:p>
          <a:p>
            <a:pPr>
              <a:buNone/>
            </a:pPr>
            <a:endParaRPr lang="en-GB" sz="2600" dirty="0" smtClean="0">
              <a:solidFill>
                <a:schemeClr val="tx2"/>
              </a:solidFill>
            </a:endParaRPr>
          </a:p>
          <a:p>
            <a:endParaRPr lang="en-GB" dirty="0"/>
          </a:p>
        </p:txBody>
      </p:sp>
      <p:pic>
        <p:nvPicPr>
          <p:cNvPr id="4"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39136" cy="1143000"/>
          </a:xfrm>
        </p:spPr>
        <p:txBody>
          <a:bodyPr>
            <a:normAutofit fontScale="90000"/>
          </a:bodyPr>
          <a:lstStyle/>
          <a:p>
            <a:r>
              <a:rPr lang="en-GB" dirty="0" smtClean="0"/>
              <a:t>Quiz  - Who is breaking the law</a:t>
            </a:r>
            <a:endParaRPr lang="en-GB" dirty="0"/>
          </a:p>
        </p:txBody>
      </p:sp>
      <p:sp>
        <p:nvSpPr>
          <p:cNvPr id="3" name="Content Placeholder 2"/>
          <p:cNvSpPr>
            <a:spLocks noGrp="1"/>
          </p:cNvSpPr>
          <p:nvPr>
            <p:ph idx="1"/>
          </p:nvPr>
        </p:nvSpPr>
        <p:spPr/>
        <p:txBody>
          <a:bodyPr/>
          <a:lstStyle/>
          <a:p>
            <a:pPr>
              <a:buNone/>
            </a:pPr>
            <a:r>
              <a:rPr lang="en-GB" dirty="0" smtClean="0"/>
              <a:t>4. Robert grows cannabis plants in his loft at home.  Is he breaking the law?</a:t>
            </a:r>
          </a:p>
          <a:p>
            <a:pPr>
              <a:buNone/>
            </a:pPr>
            <a:r>
              <a:rPr lang="en-GB" dirty="0" smtClean="0"/>
              <a:t>	</a:t>
            </a:r>
            <a:r>
              <a:rPr lang="en-GB" dirty="0" smtClean="0">
                <a:solidFill>
                  <a:schemeClr val="tx2"/>
                </a:solidFill>
              </a:rPr>
              <a:t>Yes.  It is against the law for a person to cultivate any plant of the genus Cannabis. </a:t>
            </a:r>
          </a:p>
          <a:p>
            <a:endParaRPr lang="en-GB" dirty="0"/>
          </a:p>
        </p:txBody>
      </p:sp>
      <p:pic>
        <p:nvPicPr>
          <p:cNvPr id="4"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39136" cy="1143000"/>
          </a:xfrm>
        </p:spPr>
        <p:txBody>
          <a:bodyPr>
            <a:normAutofit fontScale="90000"/>
          </a:bodyPr>
          <a:lstStyle/>
          <a:p>
            <a:r>
              <a:rPr lang="en-GB" dirty="0" smtClean="0"/>
              <a:t>Quiz  - Who is breaking the law</a:t>
            </a:r>
            <a:endParaRPr lang="en-GB" dirty="0"/>
          </a:p>
        </p:txBody>
      </p:sp>
      <p:sp>
        <p:nvSpPr>
          <p:cNvPr id="3" name="Content Placeholder 2"/>
          <p:cNvSpPr>
            <a:spLocks noGrp="1"/>
          </p:cNvSpPr>
          <p:nvPr>
            <p:ph idx="1"/>
          </p:nvPr>
        </p:nvSpPr>
        <p:spPr>
          <a:xfrm>
            <a:off x="457200" y="1412776"/>
            <a:ext cx="8229600" cy="4713387"/>
          </a:xfrm>
        </p:spPr>
        <p:txBody>
          <a:bodyPr>
            <a:normAutofit/>
          </a:bodyPr>
          <a:lstStyle/>
          <a:p>
            <a:pPr>
              <a:buNone/>
            </a:pPr>
            <a:r>
              <a:rPr lang="en-GB" dirty="0" smtClean="0"/>
              <a:t>5. Johnny and three friends club together to get some ecstasy tablets.  Johnny buys them and gives them to the others. Is Johnny breaking the law?</a:t>
            </a:r>
          </a:p>
          <a:p>
            <a:pPr>
              <a:buNone/>
            </a:pPr>
            <a:r>
              <a:rPr lang="en-GB" dirty="0" smtClean="0"/>
              <a:t>	</a:t>
            </a:r>
            <a:r>
              <a:rPr lang="en-GB" dirty="0" smtClean="0">
                <a:solidFill>
                  <a:schemeClr val="tx2"/>
                </a:solidFill>
              </a:rPr>
              <a:t>Yes. It is an offence for a person to supply or offer to supply a controlled drug to another even if no money is exchanged. </a:t>
            </a:r>
          </a:p>
          <a:p>
            <a:pPr>
              <a:buNone/>
            </a:pPr>
            <a:endParaRPr lang="en-GB" dirty="0" smtClean="0"/>
          </a:p>
        </p:txBody>
      </p:sp>
      <p:pic>
        <p:nvPicPr>
          <p:cNvPr id="4" name="Picture 2" descr="S:\Eve\Health Improvement Specialist\Images\H-SAT\HSAT Logo (colour) with web address.jpg"/>
          <p:cNvPicPr>
            <a:picLocks noChangeAspect="1" noChangeArrowheads="1"/>
          </p:cNvPicPr>
          <p:nvPr/>
        </p:nvPicPr>
        <p:blipFill>
          <a:blip r:embed="rId2" cstate="print"/>
          <a:srcRect/>
          <a:stretch>
            <a:fillRect/>
          </a:stretch>
        </p:blipFill>
        <p:spPr bwMode="auto">
          <a:xfrm>
            <a:off x="7579840" y="260648"/>
            <a:ext cx="1168624" cy="119479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TotalTime>
  <Words>519</Words>
  <Application>Microsoft Office PowerPoint</Application>
  <PresentationFormat>On-screen Show (4:3)</PresentationFormat>
  <Paragraphs>54</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Slide 1</vt:lpstr>
      <vt:lpstr>Discuss</vt:lpstr>
      <vt:lpstr>Slide 3</vt:lpstr>
      <vt:lpstr>In small groups, discuss:</vt:lpstr>
      <vt:lpstr>Quiz  - Who is breaking the law</vt:lpstr>
      <vt:lpstr>Quiz  - Who is breaking the law</vt:lpstr>
      <vt:lpstr>Quiz  - Who is breaking the law</vt:lpstr>
      <vt:lpstr>Quiz  - Who is breaking the law</vt:lpstr>
      <vt:lpstr>Quiz  - Who is breaking the law</vt:lpstr>
      <vt:lpstr>Quiz  - Who is breaking the law</vt:lpstr>
      <vt:lpstr>Quiz  - Who is breaking the law</vt:lpstr>
      <vt:lpstr>Quiz  - Who is breaking the law</vt:lpstr>
      <vt:lpstr>Quiz  - Who is breaking the law</vt:lpstr>
      <vt:lpstr>Quiz  - Who is breaking the law</vt:lpstr>
    </vt:vector>
  </TitlesOfParts>
  <Company>NHS Highland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emacl17</dc:creator>
  <cp:lastModifiedBy>emacl17</cp:lastModifiedBy>
  <cp:revision>4</cp:revision>
  <dcterms:created xsi:type="dcterms:W3CDTF">2020-09-11T13:11:21Z</dcterms:created>
  <dcterms:modified xsi:type="dcterms:W3CDTF">2020-10-19T16:54:56Z</dcterms:modified>
</cp:coreProperties>
</file>