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64" r:id="rId4"/>
    <p:sldId id="267" r:id="rId5"/>
    <p:sldId id="265" r:id="rId6"/>
    <p:sldId id="258" r:id="rId7"/>
    <p:sldId id="266" r:id="rId8"/>
    <p:sldId id="268" r:id="rId9"/>
    <p:sldId id="259" r:id="rId10"/>
    <p:sldId id="269" r:id="rId11"/>
    <p:sldId id="260"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4" d="100"/>
          <a:sy n="54" d="100"/>
        </p:scale>
        <p:origin x="-102" y="-378"/>
      </p:cViewPr>
      <p:guideLst>
        <p:guide orient="horz" pos="2160"/>
        <p:guide pos="2880"/>
      </p:guideLst>
    </p:cSldViewPr>
  </p:slideViewPr>
  <p:notesTextViewPr>
    <p:cViewPr>
      <p:scale>
        <a:sx n="100" d="100"/>
        <a:sy n="100" d="100"/>
      </p:scale>
      <p:origin x="0" y="264"/>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FAADB56-CCB2-4E82-8CB5-07FA9A9C1BD7}" type="datetimeFigureOut">
              <a:rPr lang="en-GB" smtClean="0"/>
              <a:pPr/>
              <a:t>20/10/2020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752E870-1FE9-4076-A3B3-58FD20BAFE8C}"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highlandsubstanceawareness.scot.nhs.uk/wp-content/uploads/2020/06/Language-Matters.pdf"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5752E870-1FE9-4076-A3B3-58FD20BAFE8C}" type="slidenum">
              <a:rPr lang="en-GB" smtClean="0"/>
              <a:pPr/>
              <a:t>1</a:t>
            </a:fld>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dirty="0" smtClean="0">
                <a:solidFill>
                  <a:schemeClr val="tx1"/>
                </a:solidFill>
                <a:latin typeface="+mn-lt"/>
                <a:ea typeface="+mn-ea"/>
                <a:cs typeface="+mn-cs"/>
              </a:rPr>
              <a:t>Is this the last form of tobacco advertising?  Is smoking essential to the story? What about kids films with smoking, </a:t>
            </a:r>
            <a:r>
              <a:rPr lang="en-GB" sz="1200" b="0" kern="1200" dirty="0" err="1" smtClean="0">
                <a:solidFill>
                  <a:schemeClr val="tx1"/>
                </a:solidFill>
                <a:latin typeface="+mn-lt"/>
                <a:ea typeface="+mn-ea"/>
                <a:cs typeface="+mn-cs"/>
              </a:rPr>
              <a:t>eg</a:t>
            </a:r>
            <a:r>
              <a:rPr lang="en-GB" sz="1200" b="0" kern="1200" dirty="0" smtClean="0">
                <a:solidFill>
                  <a:schemeClr val="tx1"/>
                </a:solidFill>
                <a:latin typeface="+mn-lt"/>
                <a:ea typeface="+mn-ea"/>
                <a:cs typeface="+mn-cs"/>
              </a:rPr>
              <a:t> 101 Dalmatians? </a:t>
            </a:r>
            <a:endParaRPr lang="en-GB" sz="1200" b="1" kern="1200" dirty="0" smtClean="0">
              <a:solidFill>
                <a:schemeClr val="tx1"/>
              </a:solidFill>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5752E870-1FE9-4076-A3B3-58FD20BAFE8C}" type="slidenum">
              <a:rPr lang="en-GB" smtClean="0"/>
              <a:pPr/>
              <a:t>10</a:t>
            </a:fld>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0" kern="1200" dirty="0" smtClean="0">
                <a:solidFill>
                  <a:schemeClr val="tx1"/>
                </a:solidFill>
                <a:latin typeface="+mn-lt"/>
                <a:ea typeface="+mn-ea"/>
                <a:cs typeface="+mn-cs"/>
              </a:rPr>
              <a:t>If it doesn’t come up, highlight that young people discussing in this way improves skills to make informed choices and can help develop skills to cope with peer pressure, such as assertiveness. </a:t>
            </a:r>
            <a:endParaRPr lang="en-GB" sz="1200" b="1" kern="1200" smtClean="0">
              <a:solidFill>
                <a:schemeClr val="tx1"/>
              </a:solidFill>
              <a:latin typeface="+mn-lt"/>
              <a:ea typeface="+mn-ea"/>
              <a:cs typeface="+mn-cs"/>
            </a:endParaRPr>
          </a:p>
          <a:p>
            <a:endParaRPr lang="en-GB"/>
          </a:p>
        </p:txBody>
      </p:sp>
      <p:sp>
        <p:nvSpPr>
          <p:cNvPr id="4" name="Slide Number Placeholder 3"/>
          <p:cNvSpPr>
            <a:spLocks noGrp="1"/>
          </p:cNvSpPr>
          <p:nvPr>
            <p:ph type="sldNum" sz="quarter" idx="10"/>
          </p:nvPr>
        </p:nvSpPr>
        <p:spPr/>
        <p:txBody>
          <a:bodyPr/>
          <a:lstStyle/>
          <a:p>
            <a:fld id="{5752E870-1FE9-4076-A3B3-58FD20BAFE8C}" type="slidenum">
              <a:rPr lang="en-GB" smtClean="0"/>
              <a:pPr/>
              <a:t>11</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dirty="0" smtClean="0">
                <a:solidFill>
                  <a:schemeClr val="tx1"/>
                </a:solidFill>
                <a:latin typeface="+mn-lt"/>
                <a:ea typeface="+mn-ea"/>
                <a:cs typeface="+mn-cs"/>
              </a:rPr>
              <a:t>Approx. 70% of smokers want to quit, however only 23.6% of people in Scotland who tried to stop smoking in 2018/19 were still smoke free at three months.</a:t>
            </a:r>
            <a:endParaRPr lang="en-GB" sz="1200" b="1" kern="1200" dirty="0" smtClean="0">
              <a:solidFill>
                <a:schemeClr val="tx1"/>
              </a:solidFill>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5752E870-1FE9-4076-A3B3-58FD20BAFE8C}" type="slidenum">
              <a:rPr lang="en-GB" smtClean="0"/>
              <a:pPr/>
              <a:t>2</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dirty="0" smtClean="0">
                <a:solidFill>
                  <a:schemeClr val="tx1"/>
                </a:solidFill>
                <a:latin typeface="+mn-lt"/>
                <a:ea typeface="+mn-ea"/>
                <a:cs typeface="+mn-cs"/>
              </a:rPr>
              <a:t>Tobacco advertising is now banned in Scotland, even the packets are regulated.  Alcohol advertising targets specific groups, including young women.   </a:t>
            </a:r>
            <a:endParaRPr lang="en-GB" sz="1200" b="1" kern="1200" dirty="0" smtClean="0">
              <a:solidFill>
                <a:schemeClr val="tx1"/>
              </a:solidFill>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5752E870-1FE9-4076-A3B3-58FD20BAFE8C}" type="slidenum">
              <a:rPr lang="en-GB" smtClean="0"/>
              <a:pPr/>
              <a:t>3</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dirty="0" smtClean="0">
                <a:solidFill>
                  <a:schemeClr val="tx1"/>
                </a:solidFill>
                <a:latin typeface="+mn-lt"/>
                <a:ea typeface="+mn-ea"/>
                <a:cs typeface="+mn-cs"/>
              </a:rPr>
              <a:t>Is the law acting as a deterrent or not?  What would happen if there was not legal age? Why is the legal age 18?  93% of 15 year olds in Highland have never tried to buy alcohol from a shop, supermarket or off-licence.  </a:t>
            </a:r>
            <a:endParaRPr lang="en-GB" sz="1200" b="1" kern="1200" dirty="0" smtClean="0">
              <a:solidFill>
                <a:schemeClr val="tx1"/>
              </a:solidFill>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5752E870-1FE9-4076-A3B3-58FD20BAFE8C}" type="slidenum">
              <a:rPr lang="en-GB" smtClean="0"/>
              <a:pPr/>
              <a:t>4</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GB" sz="1200" b="0" kern="1200" dirty="0" smtClean="0">
                <a:solidFill>
                  <a:schemeClr val="tx1"/>
                </a:solidFill>
                <a:latin typeface="+mn-lt"/>
                <a:ea typeface="+mn-ea"/>
                <a:cs typeface="+mn-cs"/>
              </a:rPr>
              <a:t>Tobacco kills 10,000 per year in Scotland. Alcohol kills approx 3,700. Cannabis kills 0. All drug related deaths 2018/2019 – 1,187.  Consider other impacts of the substances (</a:t>
            </a:r>
            <a:r>
              <a:rPr lang="en-GB" sz="1200" b="0" kern="1200" dirty="0" err="1" smtClean="0">
                <a:solidFill>
                  <a:schemeClr val="tx1"/>
                </a:solidFill>
                <a:latin typeface="+mn-lt"/>
                <a:ea typeface="+mn-ea"/>
                <a:cs typeface="+mn-cs"/>
              </a:rPr>
              <a:t>eg</a:t>
            </a:r>
            <a:r>
              <a:rPr lang="en-GB" sz="1200" b="0" kern="1200" dirty="0" smtClean="0">
                <a:solidFill>
                  <a:schemeClr val="tx1"/>
                </a:solidFill>
                <a:latin typeface="+mn-lt"/>
                <a:ea typeface="+mn-ea"/>
                <a:cs typeface="+mn-cs"/>
              </a:rPr>
              <a:t> crime, effect on community, on NHS, on children and families).</a:t>
            </a:r>
            <a:endParaRPr lang="en-GB" sz="1200" b="1" kern="1200" dirty="0" smtClean="0">
              <a:solidFill>
                <a:schemeClr val="tx1"/>
              </a:solidFill>
              <a:latin typeface="+mn-lt"/>
              <a:ea typeface="+mn-ea"/>
              <a:cs typeface="+mn-cs"/>
            </a:endParaRPr>
          </a:p>
          <a:p>
            <a:r>
              <a:rPr lang="en-GB" sz="1200" b="1" kern="1200" dirty="0" smtClean="0">
                <a:solidFill>
                  <a:schemeClr val="tx1"/>
                </a:solidFill>
                <a:latin typeface="+mn-lt"/>
                <a:ea typeface="+mn-ea"/>
                <a:cs typeface="+mn-cs"/>
              </a:rPr>
              <a:t> </a:t>
            </a:r>
          </a:p>
          <a:p>
            <a:pPr lvl="0"/>
            <a:r>
              <a:rPr lang="en-GB" sz="1200" b="0" kern="1200" dirty="0" smtClean="0">
                <a:solidFill>
                  <a:schemeClr val="tx1"/>
                </a:solidFill>
                <a:latin typeface="+mn-lt"/>
                <a:ea typeface="+mn-ea"/>
                <a:cs typeface="+mn-cs"/>
              </a:rPr>
              <a:t>Tobacco kills 10,000 per year in Scotland. Alcohol kills approx 3,700. Cannabis kills 0. All drug related deaths 2018/2019 – 1,187.  Consider other impacts of the substances (</a:t>
            </a:r>
            <a:r>
              <a:rPr lang="en-GB" sz="1200" b="0" kern="1200" dirty="0" err="1" smtClean="0">
                <a:solidFill>
                  <a:schemeClr val="tx1"/>
                </a:solidFill>
                <a:latin typeface="+mn-lt"/>
                <a:ea typeface="+mn-ea"/>
                <a:cs typeface="+mn-cs"/>
              </a:rPr>
              <a:t>eg</a:t>
            </a:r>
            <a:r>
              <a:rPr lang="en-GB" sz="1200" b="0" kern="1200" dirty="0" smtClean="0">
                <a:solidFill>
                  <a:schemeClr val="tx1"/>
                </a:solidFill>
                <a:latin typeface="+mn-lt"/>
                <a:ea typeface="+mn-ea"/>
                <a:cs typeface="+mn-cs"/>
              </a:rPr>
              <a:t> crime, effect on community, on NHS, on children and families).</a:t>
            </a:r>
            <a:endParaRPr lang="en-GB" sz="1200" b="1"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5752E870-1FE9-4076-A3B3-58FD20BAFE8C}" type="slidenum">
              <a:rPr lang="en-GB" smtClean="0"/>
              <a:pPr/>
              <a:t>5</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dirty="0" smtClean="0">
                <a:solidFill>
                  <a:schemeClr val="tx1"/>
                </a:solidFill>
                <a:latin typeface="+mn-lt"/>
                <a:ea typeface="+mn-ea"/>
                <a:cs typeface="+mn-cs"/>
              </a:rPr>
              <a:t>What age do pupils think drug education should start?  Do pupils think shock tactics work? (Evidence tells us they don’t).  Is there enough drug education?  Do young people feel they know enough and feel confident they can make informed choices?</a:t>
            </a:r>
            <a:endParaRPr lang="en-GB" sz="1200" b="1" kern="1200" dirty="0" smtClean="0">
              <a:solidFill>
                <a:schemeClr val="tx1"/>
              </a:solidFill>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5752E870-1FE9-4076-A3B3-58FD20BAFE8C}" type="slidenum">
              <a:rPr lang="en-GB" smtClean="0"/>
              <a:pPr/>
              <a:t>6</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dirty="0" smtClean="0">
                <a:solidFill>
                  <a:schemeClr val="tx1"/>
                </a:solidFill>
                <a:latin typeface="+mn-lt"/>
                <a:ea typeface="+mn-ea"/>
                <a:cs typeface="+mn-cs"/>
              </a:rPr>
              <a:t>What about human rights and equality?  If we start denying treatment for people who smoke, who else should we deny treatment for?  </a:t>
            </a:r>
            <a:endParaRPr lang="en-GB" sz="1200" b="1" kern="1200" dirty="0" smtClean="0">
              <a:solidFill>
                <a:schemeClr val="tx1"/>
              </a:solidFill>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5752E870-1FE9-4076-A3B3-58FD20BAFE8C}" type="slidenum">
              <a:rPr lang="en-GB" smtClean="0"/>
              <a:pPr/>
              <a:t>7</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dirty="0" smtClean="0">
                <a:solidFill>
                  <a:schemeClr val="tx1"/>
                </a:solidFill>
                <a:latin typeface="+mn-lt"/>
                <a:ea typeface="+mn-ea"/>
                <a:cs typeface="+mn-cs"/>
              </a:rPr>
              <a:t>Does education level relate to drug use? What else might influence someone to use drugs? How might stigmatising language affect drug users? See </a:t>
            </a:r>
            <a:r>
              <a:rPr lang="en-GB" sz="1200" b="0" u="sng" kern="1200" dirty="0" smtClean="0">
                <a:solidFill>
                  <a:schemeClr val="tx1"/>
                </a:solidFill>
                <a:latin typeface="+mn-lt"/>
                <a:ea typeface="+mn-ea"/>
                <a:cs typeface="+mn-cs"/>
                <a:hlinkClick r:id="rId3"/>
              </a:rPr>
              <a:t>Language Matters</a:t>
            </a:r>
            <a:r>
              <a:rPr lang="en-GB" sz="1200" b="0" kern="1200" dirty="0" smtClean="0">
                <a:solidFill>
                  <a:schemeClr val="tx1"/>
                </a:solidFill>
                <a:latin typeface="+mn-lt"/>
                <a:ea typeface="+mn-ea"/>
                <a:cs typeface="+mn-cs"/>
              </a:rPr>
              <a:t> Guide.</a:t>
            </a:r>
            <a:endParaRPr lang="en-GB" sz="1200" b="1"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kern="1200" dirty="0" smtClean="0">
              <a:solidFill>
                <a:schemeClr val="tx1"/>
              </a:solidFill>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5752E870-1FE9-4076-A3B3-58FD20BAFE8C}" type="slidenum">
              <a:rPr lang="en-GB" smtClean="0"/>
              <a:pPr/>
              <a:t>8</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dirty="0" smtClean="0">
                <a:solidFill>
                  <a:schemeClr val="tx1"/>
                </a:solidFill>
                <a:latin typeface="+mn-lt"/>
                <a:ea typeface="+mn-ea"/>
                <a:cs typeface="+mn-cs"/>
              </a:rPr>
              <a:t>These are places where problematic injecting drug users can take their drugs in a safe, sterile environment.  Does this condone drug taking? Does this prevent deaths? (Yes, no deaths  have occurred in such facilities). Could this prevent harms to others, </a:t>
            </a:r>
            <a:r>
              <a:rPr lang="en-GB" sz="1200" b="0" kern="1200" dirty="0" err="1" smtClean="0">
                <a:solidFill>
                  <a:schemeClr val="tx1"/>
                </a:solidFill>
                <a:latin typeface="+mn-lt"/>
                <a:ea typeface="+mn-ea"/>
                <a:cs typeface="+mn-cs"/>
              </a:rPr>
              <a:t>eg</a:t>
            </a:r>
            <a:r>
              <a:rPr lang="en-GB" sz="1200" b="0" kern="1200" dirty="0" smtClean="0">
                <a:solidFill>
                  <a:schemeClr val="tx1"/>
                </a:solidFill>
                <a:latin typeface="+mn-lt"/>
                <a:ea typeface="+mn-ea"/>
                <a:cs typeface="+mn-cs"/>
              </a:rPr>
              <a:t> paraphernalia left in alleyways etc.?</a:t>
            </a:r>
            <a:endParaRPr lang="en-GB" sz="1200" b="1" kern="1200" dirty="0" smtClean="0">
              <a:solidFill>
                <a:schemeClr val="tx1"/>
              </a:solidFill>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5752E870-1FE9-4076-A3B3-58FD20BAFE8C}" type="slidenum">
              <a:rPr lang="en-GB" smtClean="0"/>
              <a:pPr/>
              <a:t>9</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7A7D6FBE-2BAB-4085-B1FE-1BF721B3A918}" type="datetimeFigureOut">
              <a:rPr lang="en-GB" smtClean="0"/>
              <a:pPr/>
              <a:t>20/10/2020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AFE520-6DE5-4E2E-985F-45F656AFB227}"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A7D6FBE-2BAB-4085-B1FE-1BF721B3A918}" type="datetimeFigureOut">
              <a:rPr lang="en-GB" smtClean="0"/>
              <a:pPr/>
              <a:t>20/10/2020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AFE520-6DE5-4E2E-985F-45F656AFB227}"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A7D6FBE-2BAB-4085-B1FE-1BF721B3A918}" type="datetimeFigureOut">
              <a:rPr lang="en-GB" smtClean="0"/>
              <a:pPr/>
              <a:t>20/10/2020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AFE520-6DE5-4E2E-985F-45F656AFB227}"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A7D6FBE-2BAB-4085-B1FE-1BF721B3A918}" type="datetimeFigureOut">
              <a:rPr lang="en-GB" smtClean="0"/>
              <a:pPr/>
              <a:t>20/10/2020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AFE520-6DE5-4E2E-985F-45F656AFB227}"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A7D6FBE-2BAB-4085-B1FE-1BF721B3A918}" type="datetimeFigureOut">
              <a:rPr lang="en-GB" smtClean="0"/>
              <a:pPr/>
              <a:t>20/10/2020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AFE520-6DE5-4E2E-985F-45F656AFB227}"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A7D6FBE-2BAB-4085-B1FE-1BF721B3A918}" type="datetimeFigureOut">
              <a:rPr lang="en-GB" smtClean="0"/>
              <a:pPr/>
              <a:t>20/10/2020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6AFE520-6DE5-4E2E-985F-45F656AFB227}"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A7D6FBE-2BAB-4085-B1FE-1BF721B3A918}" type="datetimeFigureOut">
              <a:rPr lang="en-GB" smtClean="0"/>
              <a:pPr/>
              <a:t>20/10/2020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6AFE520-6DE5-4E2E-985F-45F656AFB227}"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A7D6FBE-2BAB-4085-B1FE-1BF721B3A918}" type="datetimeFigureOut">
              <a:rPr lang="en-GB" smtClean="0"/>
              <a:pPr/>
              <a:t>20/10/2020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6AFE520-6DE5-4E2E-985F-45F656AFB227}"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7D6FBE-2BAB-4085-B1FE-1BF721B3A918}" type="datetimeFigureOut">
              <a:rPr lang="en-GB" smtClean="0"/>
              <a:pPr/>
              <a:t>20/10/2020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6AFE520-6DE5-4E2E-985F-45F656AFB227}"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A7D6FBE-2BAB-4085-B1FE-1BF721B3A918}" type="datetimeFigureOut">
              <a:rPr lang="en-GB" smtClean="0"/>
              <a:pPr/>
              <a:t>20/10/2020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6AFE520-6DE5-4E2E-985F-45F656AFB227}"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A7D6FBE-2BAB-4085-B1FE-1BF721B3A918}" type="datetimeFigureOut">
              <a:rPr lang="en-GB" smtClean="0"/>
              <a:pPr/>
              <a:t>20/10/2020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6AFE520-6DE5-4E2E-985F-45F656AFB227}"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7D6FBE-2BAB-4085-B1FE-1BF721B3A918}" type="datetimeFigureOut">
              <a:rPr lang="en-GB" smtClean="0"/>
              <a:pPr/>
              <a:t>20/10/2020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AFE520-6DE5-4E2E-985F-45F656AFB227}"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GB" b="1" dirty="0" smtClean="0"/>
              <a:t>Attitudes to Drug </a:t>
            </a:r>
            <a:r>
              <a:rPr lang="en-GB" b="1" dirty="0" smtClean="0"/>
              <a:t>Use</a:t>
            </a:r>
            <a:endParaRPr lang="en-GB" b="1" dirty="0" smtClean="0"/>
          </a:p>
        </p:txBody>
      </p:sp>
      <p:pic>
        <p:nvPicPr>
          <p:cNvPr id="1026" name="Picture 2" descr="S:\Eve\Health Improvement Specialist\Images\H-SAT\Final-HSAT-Logo-Landscape-with-web-address.jpg"/>
          <p:cNvPicPr>
            <a:picLocks noChangeAspect="1" noChangeArrowheads="1"/>
          </p:cNvPicPr>
          <p:nvPr/>
        </p:nvPicPr>
        <p:blipFill>
          <a:blip r:embed="rId3" cstate="print"/>
          <a:srcRect/>
          <a:stretch>
            <a:fillRect/>
          </a:stretch>
        </p:blipFill>
        <p:spPr bwMode="auto">
          <a:xfrm>
            <a:off x="649932" y="673224"/>
            <a:ext cx="7810500" cy="297180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067128" cy="1143000"/>
          </a:xfrm>
        </p:spPr>
        <p:txBody>
          <a:bodyPr>
            <a:normAutofit/>
          </a:bodyPr>
          <a:lstStyle/>
          <a:p>
            <a:r>
              <a:rPr lang="en-GB" sz="3700" b="1" dirty="0" smtClean="0"/>
              <a:t>Strongly Agree – Strongly Disagree</a:t>
            </a:r>
            <a:endParaRPr lang="en-GB" sz="3700" b="1" dirty="0"/>
          </a:p>
        </p:txBody>
      </p:sp>
      <p:sp>
        <p:nvSpPr>
          <p:cNvPr id="3" name="Content Placeholder 2"/>
          <p:cNvSpPr>
            <a:spLocks noGrp="1"/>
          </p:cNvSpPr>
          <p:nvPr>
            <p:ph idx="1"/>
          </p:nvPr>
        </p:nvSpPr>
        <p:spPr/>
        <p:txBody>
          <a:bodyPr/>
          <a:lstStyle/>
          <a:p>
            <a:pPr lvl="0"/>
            <a:r>
              <a:rPr lang="en-GB" dirty="0" smtClean="0"/>
              <a:t>Smoking </a:t>
            </a:r>
            <a:r>
              <a:rPr lang="en-GB" dirty="0" smtClean="0"/>
              <a:t>should be banned in films unless they have an 18 certificate</a:t>
            </a:r>
          </a:p>
          <a:p>
            <a:endParaRPr lang="en-GB" dirty="0"/>
          </a:p>
        </p:txBody>
      </p:sp>
      <p:pic>
        <p:nvPicPr>
          <p:cNvPr id="2050" name="Picture 2" descr="S:\Eve\Health Improvement Specialist\Images\H-SAT\HSAT Logo (colour) with web address.jpg"/>
          <p:cNvPicPr>
            <a:picLocks noChangeAspect="1" noChangeArrowheads="1"/>
          </p:cNvPicPr>
          <p:nvPr/>
        </p:nvPicPr>
        <p:blipFill>
          <a:blip r:embed="rId3" cstate="print"/>
          <a:srcRect/>
          <a:stretch>
            <a:fillRect/>
          </a:stretch>
        </p:blipFill>
        <p:spPr bwMode="auto">
          <a:xfrm>
            <a:off x="7579840" y="260648"/>
            <a:ext cx="1168624" cy="1194791"/>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995120" cy="1143000"/>
          </a:xfrm>
        </p:spPr>
        <p:txBody>
          <a:bodyPr/>
          <a:lstStyle/>
          <a:p>
            <a:endParaRPr lang="en-GB" dirty="0"/>
          </a:p>
        </p:txBody>
      </p:sp>
      <p:sp>
        <p:nvSpPr>
          <p:cNvPr id="3" name="Content Placeholder 2"/>
          <p:cNvSpPr>
            <a:spLocks noGrp="1"/>
          </p:cNvSpPr>
          <p:nvPr>
            <p:ph idx="1"/>
          </p:nvPr>
        </p:nvSpPr>
        <p:spPr/>
        <p:txBody>
          <a:bodyPr/>
          <a:lstStyle/>
          <a:p>
            <a:r>
              <a:rPr lang="en-GB" dirty="0" smtClean="0"/>
              <a:t>Which was the most thought provoking statement? </a:t>
            </a:r>
          </a:p>
          <a:p>
            <a:r>
              <a:rPr lang="en-GB" dirty="0" smtClean="0"/>
              <a:t>Which generated the most discussion?</a:t>
            </a:r>
          </a:p>
          <a:p>
            <a:r>
              <a:rPr lang="en-GB" dirty="0" smtClean="0"/>
              <a:t>Were any opinions / attitudes changed during discussions? </a:t>
            </a:r>
            <a:endParaRPr lang="en-GB" dirty="0" smtClean="0"/>
          </a:p>
          <a:p>
            <a:r>
              <a:rPr lang="en-GB" dirty="0" smtClean="0"/>
              <a:t>What </a:t>
            </a:r>
            <a:r>
              <a:rPr lang="en-GB" dirty="0" smtClean="0"/>
              <a:t>skills were used in this session that could be used elsewhere?</a:t>
            </a:r>
            <a:endParaRPr lang="en-GB" b="1" dirty="0" smtClean="0"/>
          </a:p>
          <a:p>
            <a:endParaRPr lang="en-GB" dirty="0" smtClean="0"/>
          </a:p>
        </p:txBody>
      </p:sp>
      <p:pic>
        <p:nvPicPr>
          <p:cNvPr id="4" name="Picture 2" descr="S:\Eve\Health Improvement Specialist\Images\H-SAT\HSAT Logo (colour) with web address.jpg"/>
          <p:cNvPicPr>
            <a:picLocks noChangeAspect="1" noChangeArrowheads="1"/>
          </p:cNvPicPr>
          <p:nvPr/>
        </p:nvPicPr>
        <p:blipFill>
          <a:blip r:embed="rId3" cstate="print"/>
          <a:srcRect/>
          <a:stretch>
            <a:fillRect/>
          </a:stretch>
        </p:blipFill>
        <p:spPr bwMode="auto">
          <a:xfrm>
            <a:off x="7579840" y="260648"/>
            <a:ext cx="1168624" cy="1194791"/>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067128" cy="1143000"/>
          </a:xfrm>
        </p:spPr>
        <p:txBody>
          <a:bodyPr>
            <a:noAutofit/>
          </a:bodyPr>
          <a:lstStyle/>
          <a:p>
            <a:r>
              <a:rPr lang="en-GB" sz="3700" b="1" dirty="0" smtClean="0"/>
              <a:t>Strongly Agree – Strongly Disagree</a:t>
            </a:r>
            <a:endParaRPr lang="en-GB" sz="3700" b="1" dirty="0"/>
          </a:p>
        </p:txBody>
      </p:sp>
      <p:sp>
        <p:nvSpPr>
          <p:cNvPr id="3" name="Content Placeholder 2"/>
          <p:cNvSpPr>
            <a:spLocks noGrp="1"/>
          </p:cNvSpPr>
          <p:nvPr>
            <p:ph idx="1"/>
          </p:nvPr>
        </p:nvSpPr>
        <p:spPr/>
        <p:txBody>
          <a:bodyPr>
            <a:normAutofit/>
          </a:bodyPr>
          <a:lstStyle/>
          <a:p>
            <a:r>
              <a:rPr lang="en-GB" dirty="0" smtClean="0"/>
              <a:t>It is easy to stop smoking</a:t>
            </a:r>
          </a:p>
          <a:p>
            <a:endParaRPr lang="en-GB" dirty="0" smtClean="0"/>
          </a:p>
        </p:txBody>
      </p:sp>
      <p:pic>
        <p:nvPicPr>
          <p:cNvPr id="2050" name="Picture 2" descr="S:\Eve\Health Improvement Specialist\Images\H-SAT\HSAT Logo (colour) with web address.jpg"/>
          <p:cNvPicPr>
            <a:picLocks noChangeAspect="1" noChangeArrowheads="1"/>
          </p:cNvPicPr>
          <p:nvPr/>
        </p:nvPicPr>
        <p:blipFill>
          <a:blip r:embed="rId3" cstate="print"/>
          <a:srcRect/>
          <a:stretch>
            <a:fillRect/>
          </a:stretch>
        </p:blipFill>
        <p:spPr bwMode="auto">
          <a:xfrm>
            <a:off x="7579840" y="260648"/>
            <a:ext cx="1168624" cy="1194791"/>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067128" cy="1143000"/>
          </a:xfrm>
        </p:spPr>
        <p:txBody>
          <a:bodyPr>
            <a:noAutofit/>
          </a:bodyPr>
          <a:lstStyle/>
          <a:p>
            <a:r>
              <a:rPr lang="en-GB" sz="3700" b="1" dirty="0" smtClean="0"/>
              <a:t>Strongly Agree – Strongly Disagree</a:t>
            </a:r>
            <a:endParaRPr lang="en-GB" sz="3700" b="1" dirty="0"/>
          </a:p>
        </p:txBody>
      </p:sp>
      <p:sp>
        <p:nvSpPr>
          <p:cNvPr id="3" name="Content Placeholder 2"/>
          <p:cNvSpPr>
            <a:spLocks noGrp="1"/>
          </p:cNvSpPr>
          <p:nvPr>
            <p:ph idx="1"/>
          </p:nvPr>
        </p:nvSpPr>
        <p:spPr/>
        <p:txBody>
          <a:bodyPr>
            <a:normAutofit/>
          </a:bodyPr>
          <a:lstStyle/>
          <a:p>
            <a:r>
              <a:rPr lang="en-GB" dirty="0" smtClean="0"/>
              <a:t>It is OK to allow alcohol advertising</a:t>
            </a:r>
          </a:p>
          <a:p>
            <a:endParaRPr lang="en-GB" dirty="0" smtClean="0"/>
          </a:p>
        </p:txBody>
      </p:sp>
      <p:pic>
        <p:nvPicPr>
          <p:cNvPr id="2050" name="Picture 2" descr="S:\Eve\Health Improvement Specialist\Images\H-SAT\HSAT Logo (colour) with web address.jpg"/>
          <p:cNvPicPr>
            <a:picLocks noChangeAspect="1" noChangeArrowheads="1"/>
          </p:cNvPicPr>
          <p:nvPr/>
        </p:nvPicPr>
        <p:blipFill>
          <a:blip r:embed="rId3" cstate="print"/>
          <a:srcRect/>
          <a:stretch>
            <a:fillRect/>
          </a:stretch>
        </p:blipFill>
        <p:spPr bwMode="auto">
          <a:xfrm>
            <a:off x="7579840" y="260648"/>
            <a:ext cx="1168624" cy="1194791"/>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067128" cy="1143000"/>
          </a:xfrm>
        </p:spPr>
        <p:txBody>
          <a:bodyPr>
            <a:noAutofit/>
          </a:bodyPr>
          <a:lstStyle/>
          <a:p>
            <a:r>
              <a:rPr lang="en-GB" sz="3700" b="1" dirty="0" smtClean="0"/>
              <a:t>Strongly Agree – Strongly Disagree</a:t>
            </a:r>
            <a:endParaRPr lang="en-GB" sz="3700" b="1" dirty="0"/>
          </a:p>
        </p:txBody>
      </p:sp>
      <p:sp>
        <p:nvSpPr>
          <p:cNvPr id="3" name="Content Placeholder 2"/>
          <p:cNvSpPr>
            <a:spLocks noGrp="1"/>
          </p:cNvSpPr>
          <p:nvPr>
            <p:ph idx="1"/>
          </p:nvPr>
        </p:nvSpPr>
        <p:spPr/>
        <p:txBody>
          <a:bodyPr>
            <a:normAutofit/>
          </a:bodyPr>
          <a:lstStyle/>
          <a:p>
            <a:r>
              <a:rPr lang="en-GB" dirty="0" smtClean="0"/>
              <a:t>People aged 16 should be allowed to buy alcohol</a:t>
            </a:r>
          </a:p>
          <a:p>
            <a:endParaRPr lang="en-GB" dirty="0" smtClean="0"/>
          </a:p>
        </p:txBody>
      </p:sp>
      <p:pic>
        <p:nvPicPr>
          <p:cNvPr id="2050" name="Picture 2" descr="S:\Eve\Health Improvement Specialist\Images\H-SAT\HSAT Logo (colour) with web address.jpg"/>
          <p:cNvPicPr>
            <a:picLocks noChangeAspect="1" noChangeArrowheads="1"/>
          </p:cNvPicPr>
          <p:nvPr/>
        </p:nvPicPr>
        <p:blipFill>
          <a:blip r:embed="rId3" cstate="print"/>
          <a:srcRect/>
          <a:stretch>
            <a:fillRect/>
          </a:stretch>
        </p:blipFill>
        <p:spPr bwMode="auto">
          <a:xfrm>
            <a:off x="7579840" y="260648"/>
            <a:ext cx="1168624" cy="1194791"/>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067128" cy="1143000"/>
          </a:xfrm>
        </p:spPr>
        <p:txBody>
          <a:bodyPr>
            <a:noAutofit/>
          </a:bodyPr>
          <a:lstStyle/>
          <a:p>
            <a:r>
              <a:rPr lang="en-GB" sz="3700" b="1" dirty="0" smtClean="0"/>
              <a:t>Strongly Agree – Strongly Disagree</a:t>
            </a:r>
            <a:endParaRPr lang="en-GB" sz="3700" b="1" dirty="0"/>
          </a:p>
        </p:txBody>
      </p:sp>
      <p:sp>
        <p:nvSpPr>
          <p:cNvPr id="3" name="Content Placeholder 2"/>
          <p:cNvSpPr>
            <a:spLocks noGrp="1"/>
          </p:cNvSpPr>
          <p:nvPr>
            <p:ph idx="1"/>
          </p:nvPr>
        </p:nvSpPr>
        <p:spPr/>
        <p:txBody>
          <a:bodyPr>
            <a:normAutofit/>
          </a:bodyPr>
          <a:lstStyle/>
          <a:p>
            <a:r>
              <a:rPr lang="en-GB" dirty="0" smtClean="0"/>
              <a:t>It is not right that tobacco and alcohol are legal while cannabis is illegal</a:t>
            </a:r>
          </a:p>
          <a:p>
            <a:endParaRPr lang="en-GB" dirty="0" smtClean="0"/>
          </a:p>
        </p:txBody>
      </p:sp>
      <p:pic>
        <p:nvPicPr>
          <p:cNvPr id="2050" name="Picture 2" descr="S:\Eve\Health Improvement Specialist\Images\H-SAT\HSAT Logo (colour) with web address.jpg"/>
          <p:cNvPicPr>
            <a:picLocks noChangeAspect="1" noChangeArrowheads="1"/>
          </p:cNvPicPr>
          <p:nvPr/>
        </p:nvPicPr>
        <p:blipFill>
          <a:blip r:embed="rId3" cstate="print"/>
          <a:srcRect/>
          <a:stretch>
            <a:fillRect/>
          </a:stretch>
        </p:blipFill>
        <p:spPr bwMode="auto">
          <a:xfrm>
            <a:off x="7579840" y="260648"/>
            <a:ext cx="1168624" cy="1194791"/>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476672"/>
            <a:ext cx="7067128" cy="936104"/>
          </a:xfrm>
        </p:spPr>
        <p:txBody>
          <a:bodyPr>
            <a:normAutofit/>
          </a:bodyPr>
          <a:lstStyle/>
          <a:p>
            <a:r>
              <a:rPr lang="en-GB" sz="3700" b="1" dirty="0" smtClean="0"/>
              <a:t>Strongly Agree – Strongly Disagree</a:t>
            </a:r>
            <a:endParaRPr lang="en-GB" sz="3700" b="1" dirty="0"/>
          </a:p>
        </p:txBody>
      </p:sp>
      <p:sp>
        <p:nvSpPr>
          <p:cNvPr id="3" name="Content Placeholder 2"/>
          <p:cNvSpPr>
            <a:spLocks noGrp="1"/>
          </p:cNvSpPr>
          <p:nvPr>
            <p:ph idx="1"/>
          </p:nvPr>
        </p:nvSpPr>
        <p:spPr>
          <a:xfrm>
            <a:off x="467544" y="1412776"/>
            <a:ext cx="8229600" cy="4669979"/>
          </a:xfrm>
        </p:spPr>
        <p:txBody>
          <a:bodyPr/>
          <a:lstStyle/>
          <a:p>
            <a:r>
              <a:rPr lang="en-GB" dirty="0" smtClean="0"/>
              <a:t>If drug education was better, fewer young </a:t>
            </a:r>
            <a:r>
              <a:rPr lang="en-GB" dirty="0" smtClean="0"/>
              <a:t>people would use drugs </a:t>
            </a:r>
            <a:endParaRPr lang="en-GB" dirty="0" smtClean="0"/>
          </a:p>
          <a:p>
            <a:endParaRPr lang="en-GB" dirty="0" smtClean="0"/>
          </a:p>
          <a:p>
            <a:pPr lvl="0"/>
            <a:endParaRPr lang="en-GB" dirty="0" smtClean="0"/>
          </a:p>
          <a:p>
            <a:pPr lvl="0"/>
            <a:endParaRPr lang="en-GB" dirty="0" smtClean="0"/>
          </a:p>
          <a:p>
            <a:pPr lvl="0"/>
            <a:endParaRPr lang="en-GB" dirty="0" smtClean="0"/>
          </a:p>
          <a:p>
            <a:endParaRPr lang="en-GB" dirty="0"/>
          </a:p>
        </p:txBody>
      </p:sp>
      <p:pic>
        <p:nvPicPr>
          <p:cNvPr id="2050" name="Picture 2" descr="S:\Eve\Health Improvement Specialist\Images\H-SAT\HSAT Logo (colour) with web address.jpg"/>
          <p:cNvPicPr>
            <a:picLocks noChangeAspect="1" noChangeArrowheads="1"/>
          </p:cNvPicPr>
          <p:nvPr/>
        </p:nvPicPr>
        <p:blipFill>
          <a:blip r:embed="rId3" cstate="print"/>
          <a:srcRect/>
          <a:stretch>
            <a:fillRect/>
          </a:stretch>
        </p:blipFill>
        <p:spPr bwMode="auto">
          <a:xfrm>
            <a:off x="7579840" y="260648"/>
            <a:ext cx="1168624" cy="1194791"/>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067128" cy="1143000"/>
          </a:xfrm>
        </p:spPr>
        <p:txBody>
          <a:bodyPr>
            <a:noAutofit/>
          </a:bodyPr>
          <a:lstStyle/>
          <a:p>
            <a:r>
              <a:rPr lang="en-GB" sz="3700" b="1" dirty="0" smtClean="0"/>
              <a:t>Strongly Agree – Strongly Disagree</a:t>
            </a:r>
            <a:endParaRPr lang="en-GB" sz="3700" b="1" dirty="0"/>
          </a:p>
        </p:txBody>
      </p:sp>
      <p:sp>
        <p:nvSpPr>
          <p:cNvPr id="3" name="Content Placeholder 2"/>
          <p:cNvSpPr>
            <a:spLocks noGrp="1"/>
          </p:cNvSpPr>
          <p:nvPr>
            <p:ph idx="1"/>
          </p:nvPr>
        </p:nvSpPr>
        <p:spPr/>
        <p:txBody>
          <a:bodyPr>
            <a:normAutofit/>
          </a:bodyPr>
          <a:lstStyle/>
          <a:p>
            <a:pPr lvl="0"/>
            <a:r>
              <a:rPr lang="en-GB" dirty="0" smtClean="0"/>
              <a:t>People who have health problems through smoking should have to wait longer for hospital treatment</a:t>
            </a:r>
          </a:p>
          <a:p>
            <a:pPr lvl="0"/>
            <a:endParaRPr lang="en-GB" dirty="0" smtClean="0"/>
          </a:p>
        </p:txBody>
      </p:sp>
      <p:pic>
        <p:nvPicPr>
          <p:cNvPr id="2050" name="Picture 2" descr="S:\Eve\Health Improvement Specialist\Images\H-SAT\HSAT Logo (colour) with web address.jpg"/>
          <p:cNvPicPr>
            <a:picLocks noChangeAspect="1" noChangeArrowheads="1"/>
          </p:cNvPicPr>
          <p:nvPr/>
        </p:nvPicPr>
        <p:blipFill>
          <a:blip r:embed="rId3" cstate="print"/>
          <a:srcRect/>
          <a:stretch>
            <a:fillRect/>
          </a:stretch>
        </p:blipFill>
        <p:spPr bwMode="auto">
          <a:xfrm>
            <a:off x="7579840" y="260648"/>
            <a:ext cx="1168624" cy="1194791"/>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067128" cy="1143000"/>
          </a:xfrm>
        </p:spPr>
        <p:txBody>
          <a:bodyPr>
            <a:noAutofit/>
          </a:bodyPr>
          <a:lstStyle/>
          <a:p>
            <a:r>
              <a:rPr lang="en-GB" sz="3700" b="1" dirty="0" smtClean="0"/>
              <a:t>Strongly Agree – Strongly Disagree</a:t>
            </a:r>
            <a:endParaRPr lang="en-GB" sz="3700" b="1" dirty="0"/>
          </a:p>
        </p:txBody>
      </p:sp>
      <p:sp>
        <p:nvSpPr>
          <p:cNvPr id="3" name="Content Placeholder 2"/>
          <p:cNvSpPr>
            <a:spLocks noGrp="1"/>
          </p:cNvSpPr>
          <p:nvPr>
            <p:ph idx="1"/>
          </p:nvPr>
        </p:nvSpPr>
        <p:spPr/>
        <p:txBody>
          <a:bodyPr>
            <a:normAutofit/>
          </a:bodyPr>
          <a:lstStyle/>
          <a:p>
            <a:r>
              <a:rPr lang="en-GB" dirty="0" smtClean="0"/>
              <a:t>People who use drugs are stupid</a:t>
            </a:r>
          </a:p>
          <a:p>
            <a:endParaRPr lang="en-GB" dirty="0" smtClean="0"/>
          </a:p>
        </p:txBody>
      </p:sp>
      <p:pic>
        <p:nvPicPr>
          <p:cNvPr id="2050" name="Picture 2" descr="S:\Eve\Health Improvement Specialist\Images\H-SAT\HSAT Logo (colour) with web address.jpg"/>
          <p:cNvPicPr>
            <a:picLocks noChangeAspect="1" noChangeArrowheads="1"/>
          </p:cNvPicPr>
          <p:nvPr/>
        </p:nvPicPr>
        <p:blipFill>
          <a:blip r:embed="rId3" cstate="print"/>
          <a:srcRect/>
          <a:stretch>
            <a:fillRect/>
          </a:stretch>
        </p:blipFill>
        <p:spPr bwMode="auto">
          <a:xfrm>
            <a:off x="7579840" y="260648"/>
            <a:ext cx="1168624" cy="1194791"/>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067128" cy="1143000"/>
          </a:xfrm>
        </p:spPr>
        <p:txBody>
          <a:bodyPr>
            <a:normAutofit/>
          </a:bodyPr>
          <a:lstStyle/>
          <a:p>
            <a:r>
              <a:rPr lang="en-GB" sz="3700" b="1" dirty="0" smtClean="0"/>
              <a:t>Strongly Agree – Strongly Disagree</a:t>
            </a:r>
            <a:endParaRPr lang="en-GB" sz="3700" b="1" dirty="0"/>
          </a:p>
        </p:txBody>
      </p:sp>
      <p:sp>
        <p:nvSpPr>
          <p:cNvPr id="3" name="Content Placeholder 2"/>
          <p:cNvSpPr>
            <a:spLocks noGrp="1"/>
          </p:cNvSpPr>
          <p:nvPr>
            <p:ph idx="1"/>
          </p:nvPr>
        </p:nvSpPr>
        <p:spPr/>
        <p:txBody>
          <a:bodyPr/>
          <a:lstStyle/>
          <a:p>
            <a:pPr lvl="0"/>
            <a:r>
              <a:rPr lang="en-GB" dirty="0" smtClean="0"/>
              <a:t>Safe injection facilities should be allowed in Scotland</a:t>
            </a:r>
          </a:p>
          <a:p>
            <a:endParaRPr lang="en-GB" dirty="0" smtClean="0"/>
          </a:p>
        </p:txBody>
      </p:sp>
      <p:pic>
        <p:nvPicPr>
          <p:cNvPr id="2050" name="Picture 2" descr="S:\Eve\Health Improvement Specialist\Images\H-SAT\HSAT Logo (colour) with web address.jpg"/>
          <p:cNvPicPr>
            <a:picLocks noChangeAspect="1" noChangeArrowheads="1"/>
          </p:cNvPicPr>
          <p:nvPr/>
        </p:nvPicPr>
        <p:blipFill>
          <a:blip r:embed="rId3" cstate="print"/>
          <a:srcRect/>
          <a:stretch>
            <a:fillRect/>
          </a:stretch>
        </p:blipFill>
        <p:spPr bwMode="auto">
          <a:xfrm>
            <a:off x="7579840" y="260648"/>
            <a:ext cx="1168624" cy="1194791"/>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115</TotalTime>
  <Words>556</Words>
  <Application>Microsoft Office PowerPoint</Application>
  <PresentationFormat>On-screen Show (4:3)</PresentationFormat>
  <Paragraphs>49</Paragraphs>
  <Slides>11</Slides>
  <Notes>11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Slide 1</vt:lpstr>
      <vt:lpstr>Strongly Agree – Strongly Disagree</vt:lpstr>
      <vt:lpstr>Strongly Agree – Strongly Disagree</vt:lpstr>
      <vt:lpstr>Strongly Agree – Strongly Disagree</vt:lpstr>
      <vt:lpstr>Strongly Agree – Strongly Disagree</vt:lpstr>
      <vt:lpstr>Strongly Agree – Strongly Disagree</vt:lpstr>
      <vt:lpstr>Strongly Agree – Strongly Disagree</vt:lpstr>
      <vt:lpstr>Strongly Agree – Strongly Disagree</vt:lpstr>
      <vt:lpstr>Strongly Agree – Strongly Disagree</vt:lpstr>
      <vt:lpstr>Strongly Agree – Strongly Disagree</vt:lpstr>
      <vt:lpstr>Slide 11</vt:lpstr>
    </vt:vector>
  </TitlesOfParts>
  <Company>NHS Highland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emacl17</dc:creator>
  <cp:lastModifiedBy>emacl17</cp:lastModifiedBy>
  <cp:revision>4</cp:revision>
  <dcterms:created xsi:type="dcterms:W3CDTF">2020-09-11T13:11:21Z</dcterms:created>
  <dcterms:modified xsi:type="dcterms:W3CDTF">2020-10-20T11:58:42Z</dcterms:modified>
</cp:coreProperties>
</file>