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3" r:id="rId4"/>
    <p:sldId id="264" r:id="rId5"/>
    <p:sldId id="258" r:id="rId6"/>
    <p:sldId id="265" r:id="rId7"/>
    <p:sldId id="259" r:id="rId8"/>
    <p:sldId id="266" r:id="rId9"/>
    <p:sldId id="260" r:id="rId10"/>
    <p:sldId id="267" r:id="rId11"/>
    <p:sldId id="261" r:id="rId12"/>
    <p:sldId id="268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* Regularly smoke =</a:t>
            </a:r>
            <a:r>
              <a:rPr lang="en-GB" baseline="0" dirty="0" smtClean="0"/>
              <a:t> </a:t>
            </a:r>
            <a:r>
              <a:rPr lang="en-GB" sz="1200" dirty="0" smtClean="0"/>
              <a:t>At least one cigarette per week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This is up from </a:t>
            </a:r>
            <a:r>
              <a:rPr lang="en-GB" sz="1200" b="1" dirty="0" smtClean="0">
                <a:solidFill>
                  <a:srgbClr val="7030A0"/>
                </a:solidFill>
              </a:rPr>
              <a:t>66% </a:t>
            </a:r>
            <a:r>
              <a:rPr lang="en-GB" sz="1200" dirty="0" smtClean="0"/>
              <a:t>in 2013.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(* week prior to</a:t>
            </a:r>
            <a:r>
              <a:rPr lang="en-GB" dirty="0" smtClean="0"/>
              <a:t> completing the survey)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(Refer back to Drugs and the Law lesson plan 4  on legal implications of this)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 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pupils what has surprised them, and if anything has changed their opinion about drug use in young people.  Did they realise substance use is very much the minority?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there’s time, young people could make a poster using these stats. 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How many young people use drugs</a:t>
            </a:r>
            <a:r>
              <a:rPr lang="en-GB" b="1" dirty="0" smtClean="0"/>
              <a:t>?</a:t>
            </a:r>
            <a:endParaRPr lang="en-GB" b="1" dirty="0" smtClean="0"/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9</a:t>
            </a:r>
            <a:r>
              <a:rPr lang="en-GB" dirty="0" smtClean="0"/>
              <a:t>. What percentage 15 year olds obtained drugs from a friend of the same age on the last occasion they took them? </a:t>
            </a:r>
          </a:p>
          <a:p>
            <a:pPr algn="ctr">
              <a:buNone/>
            </a:pPr>
            <a:r>
              <a:rPr lang="en-GB" sz="7200" b="1" dirty="0" smtClean="0">
                <a:solidFill>
                  <a:srgbClr val="7030A0"/>
                </a:solidFill>
              </a:rPr>
              <a:t>49%</a:t>
            </a:r>
          </a:p>
          <a:p>
            <a:pPr>
              <a:buNone/>
            </a:pPr>
            <a:endParaRPr lang="en-GB" b="1" dirty="0" smtClean="0">
              <a:solidFill>
                <a:srgbClr val="7030A0"/>
              </a:solidFill>
            </a:endParaRPr>
          </a:p>
          <a:p>
            <a:endParaRPr lang="en-GB" dirty="0"/>
          </a:p>
        </p:txBody>
      </p:sp>
      <p:pic>
        <p:nvPicPr>
          <p:cNvPr id="4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354162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/>
              <a:t>10-13. What </a:t>
            </a:r>
            <a:r>
              <a:rPr lang="en-GB" sz="3600" dirty="0" smtClean="0"/>
              <a:t>percentage of 15 year olds have ever </a:t>
            </a:r>
            <a:r>
              <a:rPr lang="en-GB" sz="3600" dirty="0" smtClean="0"/>
              <a:t>used: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GB" dirty="0" smtClean="0"/>
              <a:t>10. NPS </a:t>
            </a:r>
            <a:r>
              <a:rPr lang="en-GB" dirty="0" smtClean="0"/>
              <a:t>(New Psychoactive Substances)? </a:t>
            </a:r>
            <a:r>
              <a:rPr lang="en-GB" dirty="0" smtClean="0"/>
              <a:t> </a:t>
            </a:r>
            <a:r>
              <a:rPr lang="en-GB" sz="4000" b="1" dirty="0" smtClean="0">
                <a:solidFill>
                  <a:srgbClr val="7030A0"/>
                </a:solidFill>
              </a:rPr>
              <a:t>5</a:t>
            </a:r>
            <a:r>
              <a:rPr lang="en-GB" sz="4000" b="1" dirty="0" smtClean="0">
                <a:solidFill>
                  <a:srgbClr val="7030A0"/>
                </a:solidFill>
              </a:rPr>
              <a:t>%</a:t>
            </a:r>
            <a:endParaRPr lang="en-GB" b="1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11. Cocaine</a:t>
            </a:r>
            <a:r>
              <a:rPr lang="en-GB" dirty="0" smtClean="0"/>
              <a:t>? 	</a:t>
            </a:r>
            <a:r>
              <a:rPr lang="en-GB" sz="4000" b="1" dirty="0" smtClean="0">
                <a:solidFill>
                  <a:srgbClr val="7030A0"/>
                </a:solidFill>
              </a:rPr>
              <a:t>5%</a:t>
            </a:r>
            <a:endParaRPr lang="en-GB" b="1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12. Ecstasy</a:t>
            </a:r>
            <a:r>
              <a:rPr lang="en-GB" dirty="0" smtClean="0"/>
              <a:t>? </a:t>
            </a:r>
            <a:r>
              <a:rPr lang="en-GB" dirty="0" smtClean="0"/>
              <a:t>		</a:t>
            </a:r>
            <a:r>
              <a:rPr lang="en-GB" sz="4000" b="1" dirty="0" smtClean="0">
                <a:solidFill>
                  <a:srgbClr val="7030A0"/>
                </a:solidFill>
              </a:rPr>
              <a:t>6%</a:t>
            </a:r>
            <a:endParaRPr lang="en-GB" b="1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13. Cannabis</a:t>
            </a:r>
            <a:r>
              <a:rPr lang="en-GB" dirty="0" smtClean="0"/>
              <a:t>? 	</a:t>
            </a:r>
            <a:r>
              <a:rPr lang="en-GB" sz="4000" b="1" dirty="0" smtClean="0">
                <a:solidFill>
                  <a:srgbClr val="7030A0"/>
                </a:solidFill>
              </a:rPr>
              <a:t>19%</a:t>
            </a:r>
            <a:endParaRPr lang="en-GB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dirty="0" smtClean="0"/>
              <a:t>				</a:t>
            </a:r>
          </a:p>
        </p:txBody>
      </p:sp>
      <p:pic>
        <p:nvPicPr>
          <p:cNvPr id="4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14. </a:t>
            </a:r>
            <a:r>
              <a:rPr lang="en-GB" dirty="0" smtClean="0"/>
              <a:t>What percentage of 15 year olds who use drugs </a:t>
            </a:r>
            <a:r>
              <a:rPr lang="en-GB" dirty="0" smtClean="0"/>
              <a:t>would </a:t>
            </a:r>
            <a:r>
              <a:rPr lang="en-GB" dirty="0" smtClean="0"/>
              <a:t>like to stop taking them? </a:t>
            </a:r>
            <a:r>
              <a:rPr lang="en-GB" b="1" dirty="0" smtClean="0"/>
              <a:t>   </a:t>
            </a:r>
          </a:p>
          <a:p>
            <a:pPr algn="ctr">
              <a:buNone/>
            </a:pPr>
            <a:r>
              <a:rPr lang="en-GB" sz="7200" b="1" dirty="0" smtClean="0">
                <a:solidFill>
                  <a:srgbClr val="7030A0"/>
                </a:solidFill>
              </a:rPr>
              <a:t>39%</a:t>
            </a:r>
            <a:endParaRPr lang="en-GB" sz="72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b="1" dirty="0" smtClean="0">
              <a:solidFill>
                <a:srgbClr val="7030A0"/>
              </a:solidFill>
            </a:endParaRPr>
          </a:p>
          <a:p>
            <a:endParaRPr lang="en-GB" dirty="0"/>
          </a:p>
        </p:txBody>
      </p:sp>
      <p:pic>
        <p:nvPicPr>
          <p:cNvPr id="4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surprised you, if anything?</a:t>
            </a:r>
          </a:p>
        </p:txBody>
      </p:sp>
      <p:pic>
        <p:nvPicPr>
          <p:cNvPr id="4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How many young people use </a:t>
            </a:r>
            <a:r>
              <a:rPr lang="en-GB" sz="3600" dirty="0" smtClean="0"/>
              <a:t>drugs in Highland?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GB" sz="3500" dirty="0" smtClean="0"/>
              <a:t>What </a:t>
            </a:r>
            <a:r>
              <a:rPr lang="en-GB" sz="3500" dirty="0" smtClean="0"/>
              <a:t>percentage of 13 year olds regularly smoke? </a:t>
            </a:r>
            <a:endParaRPr lang="en-GB" sz="3900" dirty="0" smtClean="0"/>
          </a:p>
          <a:p>
            <a:pPr algn="ctr">
              <a:buNone/>
            </a:pPr>
            <a:endParaRPr lang="en-GB" sz="3800" dirty="0" smtClean="0"/>
          </a:p>
          <a:p>
            <a:pPr algn="ctr">
              <a:buNone/>
            </a:pPr>
            <a:r>
              <a:rPr lang="en-GB" sz="3800" dirty="0" smtClean="0"/>
              <a:t>	</a:t>
            </a:r>
            <a:r>
              <a:rPr lang="en-GB" sz="5200" b="1" dirty="0" smtClean="0">
                <a:solidFill>
                  <a:srgbClr val="7030A0"/>
                </a:solidFill>
              </a:rPr>
              <a:t>2%</a:t>
            </a:r>
            <a:endParaRPr lang="en-GB" sz="3800" b="1" dirty="0" smtClean="0">
              <a:solidFill>
                <a:srgbClr val="7030A0"/>
              </a:solidFill>
            </a:endParaRPr>
          </a:p>
          <a:p>
            <a:pPr lvl="1"/>
            <a:endParaRPr lang="en-GB" sz="3500" dirty="0" smtClean="0"/>
          </a:p>
          <a:p>
            <a:pPr lvl="1"/>
            <a:r>
              <a:rPr lang="en-GB" sz="3500" dirty="0" smtClean="0"/>
              <a:t>What </a:t>
            </a:r>
            <a:r>
              <a:rPr lang="en-GB" sz="3500" dirty="0" smtClean="0"/>
              <a:t>about 15 year olds?  </a:t>
            </a:r>
          </a:p>
          <a:p>
            <a:pPr lvl="1" algn="ctr">
              <a:buNone/>
            </a:pPr>
            <a:endParaRPr lang="en-GB" sz="3800" b="1" dirty="0" smtClean="0">
              <a:solidFill>
                <a:srgbClr val="7030A0"/>
              </a:solidFill>
            </a:endParaRPr>
          </a:p>
          <a:p>
            <a:pPr lvl="1" algn="ctr">
              <a:buNone/>
            </a:pPr>
            <a:r>
              <a:rPr lang="en-GB" sz="5200" b="1" dirty="0" smtClean="0">
                <a:solidFill>
                  <a:srgbClr val="7030A0"/>
                </a:solidFill>
              </a:rPr>
              <a:t>5</a:t>
            </a:r>
            <a:r>
              <a:rPr lang="en-GB" sz="5200" b="1" dirty="0" smtClean="0">
                <a:solidFill>
                  <a:srgbClr val="7030A0"/>
                </a:solidFill>
              </a:rPr>
              <a:t>%</a:t>
            </a:r>
          </a:p>
          <a:p>
            <a:pPr>
              <a:buNone/>
            </a:pPr>
            <a:endParaRPr lang="en-GB" sz="3800" dirty="0" smtClean="0"/>
          </a:p>
          <a:p>
            <a:pPr>
              <a:buNone/>
            </a:pPr>
            <a:r>
              <a:rPr lang="en-GB" sz="3800" dirty="0" smtClean="0"/>
              <a:t> </a:t>
            </a:r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How many young people use drugs?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800" dirty="0" smtClean="0"/>
              <a:t>2</a:t>
            </a:r>
            <a:r>
              <a:rPr lang="en-GB" sz="3800" dirty="0" smtClean="0"/>
              <a:t>. What percentage of regular smokers aged 15 would like to give up smoking? </a:t>
            </a:r>
          </a:p>
          <a:p>
            <a:pPr algn="ctr">
              <a:buNone/>
            </a:pPr>
            <a:endParaRPr lang="en-GB" sz="38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en-GB" sz="38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GB" sz="9600" b="1" dirty="0" smtClean="0">
                <a:solidFill>
                  <a:srgbClr val="7030A0"/>
                </a:solidFill>
              </a:rPr>
              <a:t>29%</a:t>
            </a:r>
            <a:endParaRPr lang="en-GB" sz="9600" dirty="0" smtClean="0">
              <a:solidFill>
                <a:srgbClr val="7030A0"/>
              </a:solidFill>
            </a:endParaRPr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How many young people use drugs?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3800" dirty="0" smtClean="0"/>
              <a:t>3</a:t>
            </a:r>
            <a:r>
              <a:rPr lang="en-GB" sz="3800" dirty="0" smtClean="0"/>
              <a:t>. </a:t>
            </a:r>
            <a:r>
              <a:rPr lang="en-GB" sz="3800" dirty="0" smtClean="0"/>
              <a:t>What </a:t>
            </a:r>
            <a:r>
              <a:rPr lang="en-GB" sz="3800" dirty="0" smtClean="0"/>
              <a:t>percentage of 15 year olds </a:t>
            </a:r>
            <a:r>
              <a:rPr lang="en-GB" sz="3800" dirty="0" smtClean="0"/>
              <a:t>have </a:t>
            </a:r>
            <a:r>
              <a:rPr lang="en-GB" sz="3800" dirty="0" smtClean="0"/>
              <a:t>never tried smoking? </a:t>
            </a:r>
          </a:p>
          <a:p>
            <a:pPr algn="ctr">
              <a:buNone/>
            </a:pPr>
            <a:endParaRPr lang="en-GB" sz="3800" b="1" dirty="0" smtClean="0"/>
          </a:p>
          <a:p>
            <a:pPr algn="ctr">
              <a:buNone/>
            </a:pPr>
            <a:r>
              <a:rPr lang="en-GB" sz="11500" b="1" dirty="0" smtClean="0">
                <a:solidFill>
                  <a:srgbClr val="7030A0"/>
                </a:solidFill>
              </a:rPr>
              <a:t>73%   </a:t>
            </a:r>
          </a:p>
          <a:p>
            <a:pPr algn="ctr">
              <a:buNone/>
            </a:pPr>
            <a:endParaRPr lang="en-GB" sz="3800" b="1" dirty="0" smtClean="0"/>
          </a:p>
          <a:p>
            <a:pPr>
              <a:buNone/>
            </a:pPr>
            <a:r>
              <a:rPr lang="en-GB" sz="3800" dirty="0" smtClean="0"/>
              <a:t> </a:t>
            </a:r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4. What percentage of 13 year olds had drunk alcohol in the </a:t>
            </a:r>
            <a:r>
              <a:rPr lang="en-GB" dirty="0" smtClean="0"/>
              <a:t>last week? </a:t>
            </a:r>
            <a:endParaRPr lang="en-GB" dirty="0" smtClean="0"/>
          </a:p>
          <a:p>
            <a:pPr algn="ctr">
              <a:buNone/>
            </a:pPr>
            <a:r>
              <a:rPr lang="en-GB" sz="4000" b="1" dirty="0" smtClean="0">
                <a:solidFill>
                  <a:srgbClr val="7030A0"/>
                </a:solidFill>
              </a:rPr>
              <a:t>6%</a:t>
            </a:r>
          </a:p>
          <a:p>
            <a:pPr>
              <a:buNone/>
            </a:pPr>
            <a:r>
              <a:rPr lang="en-GB" dirty="0" smtClean="0"/>
              <a:t>		-What about 15 year olds?</a:t>
            </a:r>
          </a:p>
          <a:p>
            <a:pPr lvl="2" algn="ctr">
              <a:buNone/>
            </a:pPr>
            <a:r>
              <a:rPr lang="en-GB" dirty="0" smtClean="0"/>
              <a:t>		</a:t>
            </a:r>
          </a:p>
          <a:p>
            <a:pPr algn="ctr">
              <a:buNone/>
            </a:pPr>
            <a:r>
              <a:rPr lang="en-GB" sz="4000" b="1" dirty="0" smtClean="0">
                <a:solidFill>
                  <a:srgbClr val="7030A0"/>
                </a:solidFill>
              </a:rPr>
              <a:t>18</a:t>
            </a:r>
            <a:r>
              <a:rPr lang="en-GB" sz="4000" b="1" dirty="0" smtClean="0">
                <a:solidFill>
                  <a:srgbClr val="7030A0"/>
                </a:solidFill>
              </a:rPr>
              <a:t>%</a:t>
            </a:r>
            <a:endParaRPr lang="en-GB" sz="4000" b="1" dirty="0" smtClean="0">
              <a:solidFill>
                <a:srgbClr val="7030A0"/>
              </a:solidFill>
            </a:endParaRPr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5</a:t>
            </a:r>
            <a:r>
              <a:rPr lang="en-GB" dirty="0" smtClean="0"/>
              <a:t>. What percentage of 13 year olds have </a:t>
            </a:r>
            <a:r>
              <a:rPr lang="en-GB" dirty="0" smtClean="0"/>
              <a:t>ever </a:t>
            </a:r>
            <a:r>
              <a:rPr lang="en-GB" dirty="0" smtClean="0"/>
              <a:t>been drunk?</a:t>
            </a:r>
          </a:p>
          <a:p>
            <a:pPr algn="ctr">
              <a:buNone/>
            </a:pPr>
            <a:r>
              <a:rPr lang="en-GB" sz="5400" dirty="0" smtClean="0">
                <a:solidFill>
                  <a:srgbClr val="7030A0"/>
                </a:solidFill>
              </a:rPr>
              <a:t> </a:t>
            </a:r>
            <a:r>
              <a:rPr lang="en-GB" sz="5400" b="1" dirty="0" smtClean="0">
                <a:solidFill>
                  <a:srgbClr val="7030A0"/>
                </a:solidFill>
              </a:rPr>
              <a:t>52%</a:t>
            </a:r>
            <a:endParaRPr lang="en-GB" sz="5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dirty="0" smtClean="0"/>
              <a:t>		- What about </a:t>
            </a:r>
            <a:r>
              <a:rPr lang="en-GB" dirty="0" smtClean="0"/>
              <a:t>15 </a:t>
            </a:r>
            <a:r>
              <a:rPr lang="en-GB" dirty="0" smtClean="0"/>
              <a:t>year olds?</a:t>
            </a:r>
          </a:p>
          <a:p>
            <a:pPr algn="ctr">
              <a:buNone/>
            </a:pPr>
            <a:r>
              <a:rPr lang="en-GB" sz="5400" dirty="0" smtClean="0"/>
              <a:t> </a:t>
            </a:r>
            <a:r>
              <a:rPr lang="en-GB" sz="5400" b="1" dirty="0" smtClean="0">
                <a:solidFill>
                  <a:srgbClr val="7030A0"/>
                </a:solidFill>
              </a:rPr>
              <a:t>72%</a:t>
            </a:r>
            <a:endParaRPr lang="en-GB" sz="5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6. What percentage of 13 year olds have never tried to buy alcohol from a shop, supermarket or off-licence? </a:t>
            </a:r>
          </a:p>
          <a:p>
            <a:pPr algn="ctr">
              <a:buNone/>
            </a:pPr>
            <a:r>
              <a:rPr lang="en-GB" sz="5400" b="1" dirty="0" smtClean="0">
                <a:solidFill>
                  <a:srgbClr val="7030A0"/>
                </a:solidFill>
              </a:rPr>
              <a:t>99% </a:t>
            </a:r>
          </a:p>
          <a:p>
            <a:pPr>
              <a:buNone/>
            </a:pPr>
            <a:r>
              <a:rPr lang="en-GB" b="1" dirty="0" smtClean="0"/>
              <a:t>		-</a:t>
            </a:r>
            <a:r>
              <a:rPr lang="en-GB" dirty="0" smtClean="0"/>
              <a:t>What about 15 year olds?</a:t>
            </a:r>
          </a:p>
          <a:p>
            <a:pPr algn="ctr">
              <a:buNone/>
            </a:pPr>
            <a:r>
              <a:rPr lang="en-GB" b="1" dirty="0" smtClean="0"/>
              <a:t> </a:t>
            </a:r>
            <a:r>
              <a:rPr lang="en-GB" sz="5400" b="1" dirty="0" smtClean="0">
                <a:solidFill>
                  <a:srgbClr val="7030A0"/>
                </a:solidFill>
              </a:rPr>
              <a:t>93</a:t>
            </a:r>
            <a:r>
              <a:rPr lang="en-GB" sz="5400" b="1" dirty="0" smtClean="0">
                <a:solidFill>
                  <a:srgbClr val="7030A0"/>
                </a:solidFill>
              </a:rPr>
              <a:t>%</a:t>
            </a:r>
            <a:endParaRPr lang="en-GB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dirty="0" smtClean="0"/>
              <a:t> </a:t>
            </a:r>
          </a:p>
          <a:p>
            <a:pPr algn="ctr">
              <a:buNone/>
            </a:pP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7</a:t>
            </a:r>
            <a:r>
              <a:rPr lang="en-GB" dirty="0" smtClean="0"/>
              <a:t>. What percentage of 13 year olds have never tried drugs?</a:t>
            </a:r>
          </a:p>
          <a:p>
            <a:pPr algn="ctr">
              <a:buNone/>
            </a:pPr>
            <a:r>
              <a:rPr lang="en-GB" sz="5400" b="1" dirty="0" smtClean="0">
                <a:solidFill>
                  <a:srgbClr val="7030A0"/>
                </a:solidFill>
              </a:rPr>
              <a:t>93%</a:t>
            </a:r>
            <a:endParaRPr lang="en-GB" sz="5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dirty="0" smtClean="0"/>
              <a:t>		-What about 15 year olds?</a:t>
            </a:r>
          </a:p>
          <a:p>
            <a:pPr algn="ctr">
              <a:buNone/>
            </a:pP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sz="6000" b="1" dirty="0" smtClean="0">
                <a:solidFill>
                  <a:srgbClr val="7030A0"/>
                </a:solidFill>
              </a:rPr>
              <a:t>82%</a:t>
            </a:r>
            <a:endParaRPr lang="en-GB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dirty="0" smtClean="0"/>
              <a:t> </a:t>
            </a:r>
          </a:p>
          <a:p>
            <a:pPr algn="ctr">
              <a:buNone/>
            </a:pP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8. What percentage of 13 year olds have been offered drugs?</a:t>
            </a:r>
          </a:p>
          <a:p>
            <a:pPr algn="ctr">
              <a:buNone/>
            </a:pPr>
            <a:r>
              <a:rPr lang="en-GB" sz="5400" b="1" dirty="0" smtClean="0">
                <a:solidFill>
                  <a:srgbClr val="7030A0"/>
                </a:solidFill>
              </a:rPr>
              <a:t>20%</a:t>
            </a:r>
          </a:p>
          <a:p>
            <a:pPr>
              <a:buNone/>
            </a:pPr>
            <a:r>
              <a:rPr lang="en-GB" dirty="0" smtClean="0"/>
              <a:t>		-What about 15 year olds? </a:t>
            </a:r>
          </a:p>
          <a:p>
            <a:pPr algn="ctr">
              <a:buNone/>
            </a:pPr>
            <a:r>
              <a:rPr lang="en-GB" sz="6600" b="1" dirty="0" smtClean="0">
                <a:solidFill>
                  <a:srgbClr val="7030A0"/>
                </a:solidFill>
              </a:rPr>
              <a:t>46</a:t>
            </a:r>
            <a:r>
              <a:rPr lang="en-GB" sz="6600" b="1" dirty="0" smtClean="0">
                <a:solidFill>
                  <a:srgbClr val="7030A0"/>
                </a:solidFill>
              </a:rPr>
              <a:t>%</a:t>
            </a:r>
            <a:endParaRPr lang="en-GB" sz="6600" b="1" dirty="0" smtClean="0">
              <a:solidFill>
                <a:srgbClr val="7030A0"/>
              </a:solidFill>
            </a:endParaRPr>
          </a:p>
          <a:p>
            <a:endParaRPr lang="en-GB" dirty="0"/>
          </a:p>
        </p:txBody>
      </p:sp>
      <p:pic>
        <p:nvPicPr>
          <p:cNvPr id="4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321</Words>
  <Application>Microsoft Office PowerPoint</Application>
  <PresentationFormat>On-screen Show (4:3)</PresentationFormat>
  <Paragraphs>72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How many young people use drugs in Highland?</vt:lpstr>
      <vt:lpstr>How many young people use drugs?</vt:lpstr>
      <vt:lpstr>How many young people use drugs?</vt:lpstr>
      <vt:lpstr>Slide 5</vt:lpstr>
      <vt:lpstr>Slide 6</vt:lpstr>
      <vt:lpstr>Slide 7</vt:lpstr>
      <vt:lpstr>Slide 8</vt:lpstr>
      <vt:lpstr>Slide 9</vt:lpstr>
      <vt:lpstr>Slide 10</vt:lpstr>
      <vt:lpstr>10-13. What percentage of 15 year olds have ever used:</vt:lpstr>
      <vt:lpstr>Slide 12</vt:lpstr>
      <vt:lpstr>Slide 13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4</cp:revision>
  <dcterms:created xsi:type="dcterms:W3CDTF">2020-09-11T13:11:21Z</dcterms:created>
  <dcterms:modified xsi:type="dcterms:W3CDTF">2020-10-20T16:32:58Z</dcterms:modified>
</cp:coreProperties>
</file>