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1"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23/10/2020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Begin by asking the young people what might be some of the risks of using cannabis.  Ask them to mind map their thoughts, in small groups.  Are there any potential benefits of cannabis use? Add to mind map.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Next, ask young people to categorise the following scenarios according to risk on a continuum of ‘High Risk’ to ‘No Risk’.  These could be placed on the wall, floor, or young people could hold card with the names and scenarios written on them. </a:t>
            </a:r>
            <a:endParaRPr lang="en-GB" sz="1200" b="1" kern="1200" dirty="0" smtClean="0">
              <a:solidFill>
                <a:schemeClr val="tx1"/>
              </a:solidFill>
              <a:latin typeface="+mn-lt"/>
              <a:ea typeface="+mn-ea"/>
              <a:cs typeface="+mn-cs"/>
            </a:endParaRPr>
          </a:p>
          <a:p>
            <a:endParaRPr lang="en-GB" dirty="0" smtClean="0"/>
          </a:p>
          <a:p>
            <a:r>
              <a:rPr lang="en-GB" sz="1200" b="0" kern="1200" dirty="0" smtClean="0">
                <a:solidFill>
                  <a:schemeClr val="tx1"/>
                </a:solidFill>
                <a:latin typeface="+mn-lt"/>
                <a:ea typeface="+mn-ea"/>
                <a:cs typeface="+mn-cs"/>
              </a:rPr>
              <a:t>To prompt discussion, process these questions:</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What helped to make this decision? What harm could come from the situation? How likely is it that harm will happen in this situation? What skills do the young people need to make informed decisions?</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Are there any other scenarios the young people would like to add? </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dirty="0" smtClean="0">
                <a:solidFill>
                  <a:schemeClr val="tx1"/>
                </a:solidFill>
                <a:latin typeface="+mn-lt"/>
                <a:ea typeface="+mn-ea"/>
                <a:cs typeface="+mn-cs"/>
              </a:rPr>
              <a:t>Discuss what makes some cannabis–related situations more risky than others, </a:t>
            </a:r>
            <a:r>
              <a:rPr lang="en-GB" sz="1200" b="0" kern="1200" dirty="0" err="1" smtClean="0">
                <a:solidFill>
                  <a:schemeClr val="tx1"/>
                </a:solidFill>
                <a:latin typeface="+mn-lt"/>
                <a:ea typeface="+mn-ea"/>
                <a:cs typeface="+mn-cs"/>
              </a:rPr>
              <a:t>eg</a:t>
            </a:r>
            <a:r>
              <a:rPr lang="en-GB" sz="1200" b="0" kern="1200" dirty="0" smtClean="0">
                <a:solidFill>
                  <a:schemeClr val="tx1"/>
                </a:solidFill>
                <a:latin typeface="+mn-lt"/>
                <a:ea typeface="+mn-ea"/>
                <a:cs typeface="+mn-cs"/>
              </a:rPr>
              <a:t>:</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strength / potency / components of cannabis being used (and how do you know what you’ve got?)</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using cannabis with other drugs, including alcohol and prescription medication</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the amount taken, in what way (method), and how often</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age, gender, physical and mental health status and other variables</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previous experience</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where people are and what they are doing at the time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23/10/2020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Cannabis – What’s the harm</a:t>
            </a:r>
            <a:r>
              <a:rPr lang="en-GB" b="1" dirty="0" smtClean="0"/>
              <a:t>?</a:t>
            </a:r>
            <a:endParaRPr lang="en-GB" b="1" dirty="0" smtClean="0"/>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Cannabis</a:t>
            </a:r>
            <a:endParaRPr lang="en-GB" dirty="0"/>
          </a:p>
        </p:txBody>
      </p:sp>
      <p:sp>
        <p:nvSpPr>
          <p:cNvPr id="3" name="Content Placeholder 2"/>
          <p:cNvSpPr>
            <a:spLocks noGrp="1"/>
          </p:cNvSpPr>
          <p:nvPr>
            <p:ph idx="1"/>
          </p:nvPr>
        </p:nvSpPr>
        <p:spPr/>
        <p:txBody>
          <a:bodyPr/>
          <a:lstStyle/>
          <a:p>
            <a:r>
              <a:rPr lang="en-GB" dirty="0" smtClean="0"/>
              <a:t>In small groups, create a mind map:</a:t>
            </a:r>
          </a:p>
          <a:p>
            <a:pPr lvl="1"/>
            <a:r>
              <a:rPr lang="en-GB" dirty="0" smtClean="0"/>
              <a:t>What might be the </a:t>
            </a:r>
            <a:r>
              <a:rPr lang="en-GB" dirty="0" smtClean="0"/>
              <a:t>risks of using cannabis?</a:t>
            </a:r>
          </a:p>
          <a:p>
            <a:pPr lvl="1"/>
            <a:r>
              <a:rPr lang="en-GB" dirty="0" smtClean="0"/>
              <a:t>Are </a:t>
            </a:r>
            <a:r>
              <a:rPr lang="en-GB" dirty="0" smtClean="0"/>
              <a:t>there </a:t>
            </a:r>
            <a:r>
              <a:rPr lang="en-GB" dirty="0" smtClean="0"/>
              <a:t>any potential </a:t>
            </a:r>
            <a:r>
              <a:rPr lang="en-GB" dirty="0" smtClean="0"/>
              <a:t>benefits of using cannabis?</a:t>
            </a:r>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Continuum of Risk</a:t>
            </a:r>
            <a:endParaRPr lang="en-GB" dirty="0"/>
          </a:p>
        </p:txBody>
      </p:sp>
      <p:sp>
        <p:nvSpPr>
          <p:cNvPr id="3" name="Content Placeholder 2"/>
          <p:cNvSpPr>
            <a:spLocks noGrp="1"/>
          </p:cNvSpPr>
          <p:nvPr>
            <p:ph idx="1"/>
          </p:nvPr>
        </p:nvSpPr>
        <p:spPr>
          <a:xfrm>
            <a:off x="457200" y="1600200"/>
            <a:ext cx="8229600" cy="4997152"/>
          </a:xfrm>
        </p:spPr>
        <p:txBody>
          <a:bodyPr>
            <a:normAutofit fontScale="55000" lnSpcReduction="20000"/>
          </a:bodyPr>
          <a:lstStyle/>
          <a:p>
            <a:r>
              <a:rPr lang="en-GB" dirty="0" smtClean="0"/>
              <a:t>Consider these scenarios on a continuum of risk:</a:t>
            </a:r>
          </a:p>
          <a:p>
            <a:endParaRPr lang="en-GB" dirty="0" smtClean="0"/>
          </a:p>
          <a:p>
            <a:pPr>
              <a:buNone/>
            </a:pPr>
            <a:r>
              <a:rPr lang="en-GB" dirty="0" smtClean="0"/>
              <a:t>1. Rob has been feeling very low for months.  He has started to smoke cannabis daily.</a:t>
            </a:r>
            <a:endParaRPr lang="en-GB" b="1" dirty="0" smtClean="0"/>
          </a:p>
          <a:p>
            <a:pPr>
              <a:buNone/>
            </a:pPr>
            <a:r>
              <a:rPr lang="en-GB" dirty="0" smtClean="0"/>
              <a:t>2. Linda has never smoked cannabis before; she’s at a party and is passed a joint.</a:t>
            </a:r>
            <a:endParaRPr lang="en-GB" b="1" dirty="0" smtClean="0"/>
          </a:p>
          <a:p>
            <a:pPr>
              <a:buNone/>
            </a:pPr>
            <a:r>
              <a:rPr lang="en-GB" dirty="0" smtClean="0"/>
              <a:t>3. Angus has been feeling really anxious and nervous.  He starts smoking skunk (a strong form of cannabis). </a:t>
            </a:r>
            <a:endParaRPr lang="en-GB" b="1" dirty="0" smtClean="0"/>
          </a:p>
          <a:p>
            <a:pPr>
              <a:buNone/>
            </a:pPr>
            <a:r>
              <a:rPr lang="en-GB" dirty="0" smtClean="0"/>
              <a:t>4. John has smoked cannabis for years.  He hasn’t worked since leaving school, so to get money he has started to sell cannabis. </a:t>
            </a:r>
            <a:endParaRPr lang="en-GB" b="1" dirty="0" smtClean="0"/>
          </a:p>
          <a:p>
            <a:pPr>
              <a:buNone/>
            </a:pPr>
            <a:r>
              <a:rPr lang="en-GB" dirty="0" smtClean="0"/>
              <a:t>5. Peter has been smoking cannabis all evening, and feels really stoned. He picks up his car keys to go to drive home. </a:t>
            </a:r>
            <a:endParaRPr lang="en-GB" b="1" dirty="0" smtClean="0"/>
          </a:p>
          <a:p>
            <a:pPr>
              <a:buNone/>
            </a:pPr>
            <a:r>
              <a:rPr lang="en-GB" dirty="0" smtClean="0"/>
              <a:t>6. Helen eats three hash brownies. </a:t>
            </a:r>
            <a:endParaRPr lang="en-GB" b="1" dirty="0" smtClean="0"/>
          </a:p>
          <a:p>
            <a:pPr>
              <a:buNone/>
            </a:pPr>
            <a:r>
              <a:rPr lang="en-GB" dirty="0" smtClean="0"/>
              <a:t>7. Carol is on a night out; she’s had six vodka and cokes.  Afterwards, she starts smoking cannabis. </a:t>
            </a:r>
            <a:endParaRPr lang="en-GB" b="1" dirty="0" smtClean="0"/>
          </a:p>
          <a:p>
            <a:pPr>
              <a:buNone/>
            </a:pPr>
            <a:r>
              <a:rPr lang="en-GB" dirty="0" smtClean="0"/>
              <a:t>8. Jane has been dancing all night at a rave.  She’s had some ecstasy. After the rave she smokes some cannabis.</a:t>
            </a:r>
            <a:endParaRPr lang="en-GB" b="1" dirty="0" smtClean="0"/>
          </a:p>
          <a:p>
            <a:pPr>
              <a:buNone/>
            </a:pPr>
            <a:r>
              <a:rPr lang="en-GB" dirty="0" smtClean="0"/>
              <a:t>9. Gillian has had chest infections recently.  She smokes cannabis regularly. </a:t>
            </a:r>
            <a:endParaRPr lang="en-GB" b="1" dirty="0" smtClean="0"/>
          </a:p>
          <a:p>
            <a:pPr>
              <a:buNone/>
            </a:pPr>
            <a:r>
              <a:rPr lang="en-GB" dirty="0" smtClean="0"/>
              <a:t>10. Dan and Jo have been together for a while.  They’re home alone and get stoned.  They don’t have any condoms. </a:t>
            </a:r>
            <a:endParaRPr lang="en-GB" b="1" dirty="0" smtClean="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912768" cy="1296144"/>
          </a:xfrm>
        </p:spPr>
        <p:txBody>
          <a:bodyPr>
            <a:normAutofit/>
          </a:bodyPr>
          <a:lstStyle/>
          <a:p>
            <a:r>
              <a:rPr lang="en-GB" dirty="0" smtClean="0"/>
              <a:t>Discuss</a:t>
            </a:r>
            <a:endParaRPr lang="en-GB" dirty="0"/>
          </a:p>
        </p:txBody>
      </p:sp>
      <p:sp>
        <p:nvSpPr>
          <p:cNvPr id="3" name="Content Placeholder 2"/>
          <p:cNvSpPr>
            <a:spLocks noGrp="1"/>
          </p:cNvSpPr>
          <p:nvPr>
            <p:ph idx="1"/>
          </p:nvPr>
        </p:nvSpPr>
        <p:spPr/>
        <p:txBody>
          <a:bodyPr>
            <a:normAutofit/>
          </a:bodyPr>
          <a:lstStyle/>
          <a:p>
            <a:pPr>
              <a:buNone/>
            </a:pPr>
            <a:r>
              <a:rPr lang="en-GB" dirty="0" smtClean="0"/>
              <a:t>What makes some cannabis – related situations more risky than others ?</a:t>
            </a:r>
            <a:endParaRPr lang="en-GB" dirty="0"/>
          </a:p>
        </p:txBody>
      </p:sp>
      <p:pic>
        <p:nvPicPr>
          <p:cNvPr id="6"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507</Words>
  <Application>Microsoft Office PowerPoint</Application>
  <PresentationFormat>On-screen Show (4:3)</PresentationFormat>
  <Paragraphs>38</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Cannabis</vt:lpstr>
      <vt:lpstr>Continuum of Risk</vt:lpstr>
      <vt:lpstr>Discuss</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5</cp:revision>
  <dcterms:created xsi:type="dcterms:W3CDTF">2020-09-11T13:11:21Z</dcterms:created>
  <dcterms:modified xsi:type="dcterms:W3CDTF">2020-10-23T13:51:06Z</dcterms:modified>
</cp:coreProperties>
</file>