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ADB56-CCB2-4E82-8CB5-07FA9A9C1BD7}" type="datetimeFigureOut">
              <a:rPr lang="en-GB" smtClean="0"/>
              <a:pPr/>
              <a:t>23/10/2020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2E870-1FE9-4076-A3B3-58FD20BAFE8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kern="1200" dirty="0" smtClean="0">
                <a:solidFill>
                  <a:schemeClr val="tx1"/>
                </a:solidFill>
                <a:latin typeface="+mn-lt"/>
                <a:ea typeface="+mn-ea"/>
                <a:cs typeface="+mn-cs"/>
              </a:rPr>
              <a:t>Remind the group that drugs are classified via the Misuse of Drugs Act 1971, into three categories; Class A, Class B, and Class C.  </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The Psychoactive Substances Act 2016 covers any substance intended for human consumption that is capable of producing a psychoactive effect (excluding alcohol, tobacco and nicotine, caffeine, and some foods).  A psychoactive effect will affect the central nervous system, resulting in mood altering properties.  This legislation was made in response to ‘legal highs’. (No longer ‘legal’. Now referred to as New Psychoactive Substances (NPS)).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6FBE-2BAB-4085-B1FE-1BF721B3A918}" type="datetimeFigureOut">
              <a:rPr lang="en-GB" smtClean="0"/>
              <a:pPr/>
              <a:t>23/10/2020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FE520-6DE5-4E2E-985F-45F656AFB22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b="1" dirty="0" smtClean="0"/>
              <a:t>Drug </a:t>
            </a:r>
            <a:r>
              <a:rPr lang="en-GB" b="1" dirty="0" smtClean="0"/>
              <a:t>Laws</a:t>
            </a:r>
            <a:endParaRPr lang="en-GB" b="1" dirty="0" smtClean="0"/>
          </a:p>
        </p:txBody>
      </p:sp>
      <p:pic>
        <p:nvPicPr>
          <p:cNvPr id="1026" name="Picture 2" descr="S:\Eve\Health Improvement Specialist\Images\H-SAT\Final-HSAT-Logo-Landscape-with-web-address.jpg"/>
          <p:cNvPicPr>
            <a:picLocks noChangeAspect="1" noChangeArrowheads="1"/>
          </p:cNvPicPr>
          <p:nvPr/>
        </p:nvPicPr>
        <p:blipFill>
          <a:blip r:embed="rId3" cstate="print"/>
          <a:srcRect/>
          <a:stretch>
            <a:fillRect/>
          </a:stretch>
        </p:blipFill>
        <p:spPr bwMode="auto">
          <a:xfrm>
            <a:off x="649932" y="673224"/>
            <a:ext cx="7810500" cy="2971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The Law</a:t>
            </a:r>
            <a:endParaRPr lang="en-GB" dirty="0"/>
          </a:p>
        </p:txBody>
      </p:sp>
      <p:sp>
        <p:nvSpPr>
          <p:cNvPr id="3" name="Content Placeholder 2"/>
          <p:cNvSpPr>
            <a:spLocks noGrp="1"/>
          </p:cNvSpPr>
          <p:nvPr>
            <p:ph idx="1"/>
          </p:nvPr>
        </p:nvSpPr>
        <p:spPr/>
        <p:txBody>
          <a:bodyPr>
            <a:normAutofit/>
          </a:bodyPr>
          <a:lstStyle/>
          <a:p>
            <a:r>
              <a:rPr lang="en-GB" dirty="0" smtClean="0"/>
              <a:t>Reminder: Two </a:t>
            </a:r>
            <a:r>
              <a:rPr lang="en-GB" dirty="0" smtClean="0"/>
              <a:t>drugs laws</a:t>
            </a:r>
          </a:p>
          <a:p>
            <a:r>
              <a:rPr lang="en-GB" dirty="0" smtClean="0"/>
              <a:t>Misuse </a:t>
            </a:r>
            <a:r>
              <a:rPr lang="en-GB" dirty="0" smtClean="0"/>
              <a:t>of Drugs Act </a:t>
            </a:r>
            <a:r>
              <a:rPr lang="en-GB" dirty="0" smtClean="0"/>
              <a:t>1971 (three </a:t>
            </a:r>
            <a:r>
              <a:rPr lang="en-GB" dirty="0" smtClean="0"/>
              <a:t>categories; Class A, Class B, and Class </a:t>
            </a:r>
            <a:r>
              <a:rPr lang="en-GB" dirty="0" smtClean="0"/>
              <a:t>C)</a:t>
            </a:r>
            <a:endParaRPr lang="en-GB" b="1" dirty="0" smtClean="0"/>
          </a:p>
          <a:p>
            <a:r>
              <a:rPr lang="en-GB" dirty="0" smtClean="0"/>
              <a:t>Psychoactive </a:t>
            </a:r>
            <a:r>
              <a:rPr lang="en-GB" dirty="0" smtClean="0"/>
              <a:t>Substances Act 2016 covers any substance intended for human consumption that is capable of producing a psychoactive effect (excluding alcohol, tobacco and nicotine, caffeine, and some foods</a:t>
            </a:r>
            <a:r>
              <a:rPr lang="en-GB" dirty="0" smtClean="0"/>
              <a:t>)</a:t>
            </a:r>
            <a:endParaRPr lang="en-GB" dirty="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6912768" cy="1143000"/>
          </a:xfrm>
        </p:spPr>
        <p:txBody>
          <a:bodyPr>
            <a:normAutofit/>
          </a:bodyPr>
          <a:lstStyle/>
          <a:p>
            <a:r>
              <a:rPr lang="en-GB" dirty="0" smtClean="0"/>
              <a:t>It’s your turn to set the </a:t>
            </a:r>
            <a:r>
              <a:rPr lang="en-GB" dirty="0" smtClean="0"/>
              <a:t>rules</a:t>
            </a:r>
            <a:endParaRPr lang="en-GB" dirty="0"/>
          </a:p>
        </p:txBody>
      </p:sp>
      <p:sp>
        <p:nvSpPr>
          <p:cNvPr id="3" name="Content Placeholder 2"/>
          <p:cNvSpPr>
            <a:spLocks noGrp="1"/>
          </p:cNvSpPr>
          <p:nvPr>
            <p:ph idx="1"/>
          </p:nvPr>
        </p:nvSpPr>
        <p:spPr/>
        <p:txBody>
          <a:bodyPr/>
          <a:lstStyle/>
          <a:p>
            <a:r>
              <a:rPr lang="en-GB" dirty="0" smtClean="0"/>
              <a:t>Put the scenarios in order of most to least serious. </a:t>
            </a:r>
          </a:p>
          <a:p>
            <a:endParaRPr lang="en-GB" b="1" dirty="0" smtClean="0"/>
          </a:p>
          <a:p>
            <a:r>
              <a:rPr lang="en-GB" dirty="0" smtClean="0"/>
              <a:t>Next, for the two most, and two least serious scenarios, what punishment / consequence would they give for the offence? </a:t>
            </a:r>
            <a:endParaRPr lang="en-GB" b="1" dirty="0" smtClean="0"/>
          </a:p>
          <a:p>
            <a:endParaRPr lang="en-GB" dirty="0"/>
          </a:p>
        </p:txBody>
      </p:sp>
      <p:pic>
        <p:nvPicPr>
          <p:cNvPr id="6"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6912768" cy="1143000"/>
          </a:xfrm>
        </p:spPr>
        <p:txBody>
          <a:bodyPr>
            <a:normAutofit/>
          </a:bodyPr>
          <a:lstStyle/>
          <a:p>
            <a:r>
              <a:rPr lang="en-GB" dirty="0" smtClean="0"/>
              <a:t>Options to consider:</a:t>
            </a:r>
            <a:endParaRPr lang="en-GB" dirty="0"/>
          </a:p>
        </p:txBody>
      </p:sp>
      <p:sp>
        <p:nvSpPr>
          <p:cNvPr id="3" name="Content Placeholder 2"/>
          <p:cNvSpPr>
            <a:spLocks noGrp="1"/>
          </p:cNvSpPr>
          <p:nvPr>
            <p:ph idx="1"/>
          </p:nvPr>
        </p:nvSpPr>
        <p:spPr/>
        <p:txBody>
          <a:bodyPr>
            <a:normAutofit fontScale="70000" lnSpcReduction="20000"/>
          </a:bodyPr>
          <a:lstStyle/>
          <a:p>
            <a:pPr lvl="0"/>
            <a:r>
              <a:rPr lang="en-GB" dirty="0" smtClean="0"/>
              <a:t>No legal consequence – this is no longer an offence </a:t>
            </a:r>
            <a:endParaRPr lang="en-GB" b="1" dirty="0" smtClean="0"/>
          </a:p>
          <a:p>
            <a:pPr lvl="0"/>
            <a:r>
              <a:rPr lang="en-GB" dirty="0" smtClean="0"/>
              <a:t>Caution / warning for under 18s.  Offender admits guilt and the offence is recorded by the police but the case doesn’t go to court</a:t>
            </a:r>
            <a:endParaRPr lang="en-GB" b="1" dirty="0" smtClean="0"/>
          </a:p>
          <a:p>
            <a:pPr lvl="0"/>
            <a:r>
              <a:rPr lang="en-GB" dirty="0" smtClean="0"/>
              <a:t>Fine – how much?</a:t>
            </a:r>
            <a:endParaRPr lang="en-GB" b="1" dirty="0" smtClean="0"/>
          </a:p>
          <a:p>
            <a:pPr lvl="0"/>
            <a:r>
              <a:rPr lang="en-GB" dirty="0" smtClean="0"/>
              <a:t>Community payback work – for how long?</a:t>
            </a:r>
            <a:endParaRPr lang="en-GB" b="1" dirty="0" smtClean="0"/>
          </a:p>
          <a:p>
            <a:pPr lvl="0"/>
            <a:r>
              <a:rPr lang="en-GB" dirty="0" smtClean="0"/>
              <a:t>Attendance at an education session</a:t>
            </a:r>
            <a:endParaRPr lang="en-GB" b="1" dirty="0" smtClean="0"/>
          </a:p>
          <a:p>
            <a:pPr lvl="0"/>
            <a:r>
              <a:rPr lang="en-GB" dirty="0" smtClean="0"/>
              <a:t>Attendance at drug/alcohol treatment services</a:t>
            </a:r>
            <a:endParaRPr lang="en-GB" b="1" dirty="0" smtClean="0"/>
          </a:p>
          <a:p>
            <a:pPr lvl="0"/>
            <a:r>
              <a:rPr lang="en-GB" dirty="0" smtClean="0"/>
              <a:t>Prison – for how long?</a:t>
            </a:r>
            <a:endParaRPr lang="en-GB" b="1" dirty="0" smtClean="0"/>
          </a:p>
          <a:p>
            <a:pPr lvl="0"/>
            <a:r>
              <a:rPr lang="en-GB" dirty="0" smtClean="0"/>
              <a:t>Any others? Possessions removed, house, car, etc. </a:t>
            </a:r>
            <a:r>
              <a:rPr lang="en-GB" dirty="0" smtClean="0"/>
              <a:t>Restricted </a:t>
            </a:r>
            <a:r>
              <a:rPr lang="en-GB" dirty="0" smtClean="0"/>
              <a:t>access to children?</a:t>
            </a:r>
            <a:endParaRPr lang="en-GB" b="1" dirty="0" smtClean="0"/>
          </a:p>
          <a:p>
            <a:pPr lvl="0"/>
            <a:r>
              <a:rPr lang="en-GB" dirty="0" smtClean="0"/>
              <a:t>Is this a first offence? Or is there a history of selling restricted substances, or selling illegal drugs</a:t>
            </a:r>
            <a:r>
              <a:rPr lang="en-GB" dirty="0" smtClean="0"/>
              <a:t>?</a:t>
            </a:r>
            <a:endParaRPr lang="en-GB" dirty="0"/>
          </a:p>
        </p:txBody>
      </p:sp>
      <p:pic>
        <p:nvPicPr>
          <p:cNvPr id="6"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6912768" cy="1143000"/>
          </a:xfrm>
        </p:spPr>
        <p:txBody>
          <a:bodyPr/>
          <a:lstStyle/>
          <a:p>
            <a:r>
              <a:rPr lang="en-GB" dirty="0" smtClean="0"/>
              <a:t>Discussion</a:t>
            </a:r>
            <a:endParaRPr lang="en-GB" dirty="0"/>
          </a:p>
        </p:txBody>
      </p:sp>
      <p:sp>
        <p:nvSpPr>
          <p:cNvPr id="3" name="Content Placeholder 2"/>
          <p:cNvSpPr>
            <a:spLocks noGrp="1"/>
          </p:cNvSpPr>
          <p:nvPr>
            <p:ph idx="1"/>
          </p:nvPr>
        </p:nvSpPr>
        <p:spPr/>
        <p:txBody>
          <a:bodyPr/>
          <a:lstStyle/>
          <a:p>
            <a:r>
              <a:rPr lang="en-GB" dirty="0" smtClean="0"/>
              <a:t>What informed your choices? </a:t>
            </a:r>
          </a:p>
          <a:p>
            <a:endParaRPr lang="en-GB" dirty="0" smtClean="0"/>
          </a:p>
          <a:p>
            <a:r>
              <a:rPr lang="en-GB" dirty="0" smtClean="0"/>
              <a:t>If you could make one change, what would it be? </a:t>
            </a:r>
          </a:p>
          <a:p>
            <a:endParaRPr lang="en-GB" b="1" dirty="0" smtClean="0"/>
          </a:p>
          <a:p>
            <a:r>
              <a:rPr lang="en-GB" dirty="0" smtClean="0"/>
              <a:t>How do your consequences compare to the current laws? </a:t>
            </a:r>
            <a:endParaRPr lang="en-GB" b="1" dirty="0" smtClean="0"/>
          </a:p>
          <a:p>
            <a:endParaRPr lang="en-GB" dirty="0"/>
          </a:p>
        </p:txBody>
      </p:sp>
      <p:pic>
        <p:nvPicPr>
          <p:cNvPr id="6"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345</Words>
  <Application>Microsoft Office PowerPoint</Application>
  <PresentationFormat>On-screen Show (4:3)</PresentationFormat>
  <Paragraphs>29</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The Law</vt:lpstr>
      <vt:lpstr>It’s your turn to set the rules</vt:lpstr>
      <vt:lpstr>Options to consider:</vt:lpstr>
      <vt:lpstr>Discussion</vt:lpstr>
    </vt:vector>
  </TitlesOfParts>
  <Company>NHS Highland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emacl17</dc:creator>
  <cp:lastModifiedBy>emacl17</cp:lastModifiedBy>
  <cp:revision>5</cp:revision>
  <dcterms:created xsi:type="dcterms:W3CDTF">2020-09-11T13:11:21Z</dcterms:created>
  <dcterms:modified xsi:type="dcterms:W3CDTF">2020-10-23T14:43:43Z</dcterms:modified>
</cp:coreProperties>
</file>